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3" r:id="rId2"/>
  </p:sldMasterIdLst>
  <p:notesMasterIdLst>
    <p:notesMasterId r:id="rId25"/>
  </p:notesMasterIdLst>
  <p:sldIdLst>
    <p:sldId id="257" r:id="rId3"/>
    <p:sldId id="313" r:id="rId4"/>
    <p:sldId id="314" r:id="rId5"/>
    <p:sldId id="258" r:id="rId6"/>
    <p:sldId id="299" r:id="rId7"/>
    <p:sldId id="325" r:id="rId8"/>
    <p:sldId id="301" r:id="rId9"/>
    <p:sldId id="317" r:id="rId10"/>
    <p:sldId id="323" r:id="rId11"/>
    <p:sldId id="305" r:id="rId12"/>
    <p:sldId id="306" r:id="rId13"/>
    <p:sldId id="326" r:id="rId14"/>
    <p:sldId id="329" r:id="rId15"/>
    <p:sldId id="330" r:id="rId16"/>
    <p:sldId id="332" r:id="rId17"/>
    <p:sldId id="307" r:id="rId18"/>
    <p:sldId id="335" r:id="rId19"/>
    <p:sldId id="333" r:id="rId20"/>
    <p:sldId id="264" r:id="rId21"/>
    <p:sldId id="265" r:id="rId22"/>
    <p:sldId id="293" r:id="rId23"/>
    <p:sldId id="31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FF"/>
    <a:srgbClr val="FFFFCC"/>
    <a:srgbClr val="CC6600"/>
    <a:srgbClr val="FF9966"/>
    <a:srgbClr val="FF99FF"/>
    <a:srgbClr val="66FF66"/>
    <a:srgbClr val="B517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2"/>
  </p:normalViewPr>
  <p:slideViewPr>
    <p:cSldViewPr snapToGrid="0" snapToObjects="1" showGuides="1">
      <p:cViewPr>
        <p:scale>
          <a:sx n="60" d="100"/>
          <a:sy n="60" d="100"/>
        </p:scale>
        <p:origin x="-1080" y="-27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diagrams/_rels/data3.xml.rels><?xml version="1.0" encoding="UTF-8" standalone="yes"?>
<Relationships xmlns="http://schemas.openxmlformats.org/package/2006/relationships"><Relationship Id="rId1" Type="http://schemas.openxmlformats.org/officeDocument/2006/relationships/image" Target="../media/image1.png"/></Relationships>
</file>

<file path=ppt/diagrams/_rels/drawing3.xml.rels><?xml version="1.0" encoding="UTF-8" standalone="yes"?>
<Relationships xmlns="http://schemas.openxmlformats.org/package/2006/relationships"><Relationship Id="rId1" Type="http://schemas.openxmlformats.org/officeDocument/2006/relationships/image" Target="../media/image1.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AAD018-080E-40A7-A12D-D938C663DA30}" type="doc">
      <dgm:prSet loTypeId="urn:microsoft.com/office/officeart/2008/layout/VerticalCurvedList" loCatId="list" qsTypeId="urn:microsoft.com/office/officeart/2005/8/quickstyle/simple1" qsCatId="simple" csTypeId="urn:microsoft.com/office/officeart/2005/8/colors/accent2_2" csCatId="accent2" phldr="1"/>
      <dgm:spPr/>
      <dgm:t>
        <a:bodyPr/>
        <a:lstStyle/>
        <a:p>
          <a:endParaRPr lang="ru-RU"/>
        </a:p>
      </dgm:t>
    </dgm:pt>
    <dgm:pt modelId="{B5BE0D99-9094-43C1-9A9A-B25C3EE63418}">
      <dgm:prSet custT="1"/>
      <dgm:spPr/>
      <dgm:t>
        <a:bodyPr/>
        <a:lstStyle/>
        <a:p>
          <a:r>
            <a:rPr lang="kk-KZ" sz="3200" dirty="0" smtClean="0">
              <a:solidFill>
                <a:srgbClr val="002060"/>
              </a:solidFill>
              <a:latin typeface="Times New Roman" pitchFamily="18" charset="0"/>
              <a:cs typeface="Times New Roman" pitchFamily="18" charset="0"/>
            </a:rPr>
            <a:t>Аудитті жүргізу кезеңдері</a:t>
          </a:r>
          <a:endParaRPr lang="ru-RU" sz="3200" dirty="0">
            <a:solidFill>
              <a:srgbClr val="002060"/>
            </a:solidFill>
          </a:endParaRPr>
        </a:p>
      </dgm:t>
    </dgm:pt>
    <dgm:pt modelId="{6687E4C4-A01A-4B7D-ABA8-D33015D8DD9C}" type="parTrans" cxnId="{6A0EF91F-2275-47EE-A05F-CDAC10D604DD}">
      <dgm:prSet/>
      <dgm:spPr/>
      <dgm:t>
        <a:bodyPr/>
        <a:lstStyle/>
        <a:p>
          <a:endParaRPr lang="ru-RU" sz="3200">
            <a:solidFill>
              <a:srgbClr val="002060"/>
            </a:solidFill>
          </a:endParaRPr>
        </a:p>
      </dgm:t>
    </dgm:pt>
    <dgm:pt modelId="{9AB06845-0534-4AEC-B216-7E298E52215B}" type="sibTrans" cxnId="{6A0EF91F-2275-47EE-A05F-CDAC10D604DD}">
      <dgm:prSet/>
      <dgm:spPr/>
      <dgm:t>
        <a:bodyPr/>
        <a:lstStyle/>
        <a:p>
          <a:endParaRPr lang="ru-RU" sz="3200">
            <a:solidFill>
              <a:srgbClr val="002060"/>
            </a:solidFill>
          </a:endParaRPr>
        </a:p>
      </dgm:t>
    </dgm:pt>
    <dgm:pt modelId="{BF6DA8E9-D711-4DB2-9863-0AD656565924}">
      <dgm:prSet custT="1"/>
      <dgm:spPr/>
      <dgm:t>
        <a:bodyPr/>
        <a:lstStyle/>
        <a:p>
          <a:r>
            <a:rPr lang="kk-KZ" sz="3200" dirty="0" smtClean="0">
              <a:solidFill>
                <a:srgbClr val="002060"/>
              </a:solidFill>
              <a:latin typeface="Times New Roman" pitchFamily="18" charset="0"/>
              <a:cs typeface="Times New Roman" pitchFamily="18" charset="0"/>
            </a:rPr>
            <a:t> Аудитті жоспарлау процесі</a:t>
          </a:r>
          <a:endParaRPr lang="ru-RU" sz="3200" dirty="0">
            <a:solidFill>
              <a:srgbClr val="002060"/>
            </a:solidFill>
          </a:endParaRPr>
        </a:p>
      </dgm:t>
    </dgm:pt>
    <dgm:pt modelId="{1BAD931F-DA4A-4CEC-99DA-AF3C37C15536}" type="parTrans" cxnId="{B2EDA520-6F5E-47D3-84E6-8CD705113A5F}">
      <dgm:prSet/>
      <dgm:spPr/>
      <dgm:t>
        <a:bodyPr/>
        <a:lstStyle/>
        <a:p>
          <a:endParaRPr lang="ru-RU" sz="3200">
            <a:solidFill>
              <a:srgbClr val="002060"/>
            </a:solidFill>
          </a:endParaRPr>
        </a:p>
      </dgm:t>
    </dgm:pt>
    <dgm:pt modelId="{240D3450-8369-40C6-9195-7CAC44F01528}" type="sibTrans" cxnId="{B2EDA520-6F5E-47D3-84E6-8CD705113A5F}">
      <dgm:prSet/>
      <dgm:spPr/>
      <dgm:t>
        <a:bodyPr/>
        <a:lstStyle/>
        <a:p>
          <a:endParaRPr lang="ru-RU" sz="3200">
            <a:solidFill>
              <a:srgbClr val="002060"/>
            </a:solidFill>
          </a:endParaRPr>
        </a:p>
      </dgm:t>
    </dgm:pt>
    <dgm:pt modelId="{951D127B-657F-47F9-A83A-FF36895A0321}">
      <dgm:prSet custT="1"/>
      <dgm:spPr/>
      <dgm:t>
        <a:bodyPr/>
        <a:lstStyle/>
        <a:p>
          <a:r>
            <a:rPr lang="kk-KZ" sz="3200" dirty="0" smtClean="0">
              <a:solidFill>
                <a:srgbClr val="002060"/>
              </a:solidFill>
              <a:latin typeface="Times New Roman" pitchFamily="18" charset="0"/>
              <a:cs typeface="Times New Roman" pitchFamily="18" charset="0"/>
            </a:rPr>
            <a:t>Аудиттің қорытынды кезеңі</a:t>
          </a:r>
          <a:endParaRPr lang="ru-RU" sz="3200" dirty="0" smtClean="0">
            <a:solidFill>
              <a:srgbClr val="002060"/>
            </a:solidFill>
            <a:latin typeface="Times New Roman" pitchFamily="18" charset="0"/>
            <a:cs typeface="Times New Roman" pitchFamily="18" charset="0"/>
          </a:endParaRPr>
        </a:p>
      </dgm:t>
    </dgm:pt>
    <dgm:pt modelId="{DD4009A2-DAE1-4576-8633-0BFBB2DC5431}" type="parTrans" cxnId="{F51427A3-C7DA-4FE3-B665-1DCBC5D79C63}">
      <dgm:prSet/>
      <dgm:spPr/>
      <dgm:t>
        <a:bodyPr/>
        <a:lstStyle/>
        <a:p>
          <a:endParaRPr lang="ru-RU" sz="3200">
            <a:solidFill>
              <a:srgbClr val="002060"/>
            </a:solidFill>
          </a:endParaRPr>
        </a:p>
      </dgm:t>
    </dgm:pt>
    <dgm:pt modelId="{06114160-0242-4686-86EC-CF2571361B74}" type="sibTrans" cxnId="{F51427A3-C7DA-4FE3-B665-1DCBC5D79C63}">
      <dgm:prSet/>
      <dgm:spPr/>
      <dgm:t>
        <a:bodyPr/>
        <a:lstStyle/>
        <a:p>
          <a:endParaRPr lang="ru-RU" sz="3200">
            <a:solidFill>
              <a:srgbClr val="002060"/>
            </a:solidFill>
          </a:endParaRPr>
        </a:p>
      </dgm:t>
    </dgm:pt>
    <dgm:pt modelId="{9740CF11-6E9B-48AB-B829-4DBE780B43E2}" type="pres">
      <dgm:prSet presAssocID="{C3AAD018-080E-40A7-A12D-D938C663DA30}" presName="Name0" presStyleCnt="0">
        <dgm:presLayoutVars>
          <dgm:chMax val="7"/>
          <dgm:chPref val="7"/>
          <dgm:dir/>
        </dgm:presLayoutVars>
      </dgm:prSet>
      <dgm:spPr/>
    </dgm:pt>
    <dgm:pt modelId="{B538A14C-6435-41F0-AE3F-EAD59F500C07}" type="pres">
      <dgm:prSet presAssocID="{C3AAD018-080E-40A7-A12D-D938C663DA30}" presName="Name1" presStyleCnt="0"/>
      <dgm:spPr/>
    </dgm:pt>
    <dgm:pt modelId="{DAB92C5A-A023-4DBB-8FB4-CF7073A19A8B}" type="pres">
      <dgm:prSet presAssocID="{C3AAD018-080E-40A7-A12D-D938C663DA30}" presName="cycle" presStyleCnt="0"/>
      <dgm:spPr/>
    </dgm:pt>
    <dgm:pt modelId="{E5FF7EDB-2DE0-4842-B5DE-E2CB62ED8F03}" type="pres">
      <dgm:prSet presAssocID="{C3AAD018-080E-40A7-A12D-D938C663DA30}" presName="srcNode" presStyleLbl="node1" presStyleIdx="0" presStyleCnt="3"/>
      <dgm:spPr/>
    </dgm:pt>
    <dgm:pt modelId="{F118C05F-8B11-4788-AE9A-034FEF2D52CE}" type="pres">
      <dgm:prSet presAssocID="{C3AAD018-080E-40A7-A12D-D938C663DA30}" presName="conn" presStyleLbl="parChTrans1D2" presStyleIdx="0" presStyleCnt="1"/>
      <dgm:spPr/>
    </dgm:pt>
    <dgm:pt modelId="{4AB1231A-8133-4F4D-88FB-B47775C87CAA}" type="pres">
      <dgm:prSet presAssocID="{C3AAD018-080E-40A7-A12D-D938C663DA30}" presName="extraNode" presStyleLbl="node1" presStyleIdx="0" presStyleCnt="3"/>
      <dgm:spPr/>
    </dgm:pt>
    <dgm:pt modelId="{7C1095A9-9B71-4151-9181-D06922423E97}" type="pres">
      <dgm:prSet presAssocID="{C3AAD018-080E-40A7-A12D-D938C663DA30}" presName="dstNode" presStyleLbl="node1" presStyleIdx="0" presStyleCnt="3"/>
      <dgm:spPr/>
    </dgm:pt>
    <dgm:pt modelId="{3B555239-9BB6-43B6-B03B-AA7448EEBF90}" type="pres">
      <dgm:prSet presAssocID="{B5BE0D99-9094-43C1-9A9A-B25C3EE63418}" presName="text_1" presStyleLbl="node1" presStyleIdx="0" presStyleCnt="3">
        <dgm:presLayoutVars>
          <dgm:bulletEnabled val="1"/>
        </dgm:presLayoutVars>
      </dgm:prSet>
      <dgm:spPr/>
      <dgm:t>
        <a:bodyPr/>
        <a:lstStyle/>
        <a:p>
          <a:endParaRPr lang="ru-RU"/>
        </a:p>
      </dgm:t>
    </dgm:pt>
    <dgm:pt modelId="{A5F48CB2-0B0C-4222-9595-4777D1A491F5}" type="pres">
      <dgm:prSet presAssocID="{B5BE0D99-9094-43C1-9A9A-B25C3EE63418}" presName="accent_1" presStyleCnt="0"/>
      <dgm:spPr/>
    </dgm:pt>
    <dgm:pt modelId="{18744B50-64A8-4498-9CCE-6071D258DA51}" type="pres">
      <dgm:prSet presAssocID="{B5BE0D99-9094-43C1-9A9A-B25C3EE63418}" presName="accentRepeatNode" presStyleLbl="solidFgAcc1" presStyleIdx="0" presStyleCnt="3"/>
      <dgm:spPr/>
    </dgm:pt>
    <dgm:pt modelId="{3E159F60-352F-4EE1-869C-B0FB2877DB59}" type="pres">
      <dgm:prSet presAssocID="{BF6DA8E9-D711-4DB2-9863-0AD656565924}" presName="text_2" presStyleLbl="node1" presStyleIdx="1" presStyleCnt="3">
        <dgm:presLayoutVars>
          <dgm:bulletEnabled val="1"/>
        </dgm:presLayoutVars>
      </dgm:prSet>
      <dgm:spPr/>
      <dgm:t>
        <a:bodyPr/>
        <a:lstStyle/>
        <a:p>
          <a:endParaRPr lang="ru-RU"/>
        </a:p>
      </dgm:t>
    </dgm:pt>
    <dgm:pt modelId="{8DBAD5DD-942F-4ABB-8956-909D152C46E2}" type="pres">
      <dgm:prSet presAssocID="{BF6DA8E9-D711-4DB2-9863-0AD656565924}" presName="accent_2" presStyleCnt="0"/>
      <dgm:spPr/>
    </dgm:pt>
    <dgm:pt modelId="{CA36ED7C-860A-4D1A-ABE3-82C9E2E38CDD}" type="pres">
      <dgm:prSet presAssocID="{BF6DA8E9-D711-4DB2-9863-0AD656565924}" presName="accentRepeatNode" presStyleLbl="solidFgAcc1" presStyleIdx="1" presStyleCnt="3"/>
      <dgm:spPr/>
    </dgm:pt>
    <dgm:pt modelId="{40A2ACB3-3D6E-4A93-87DE-AF2B18623A47}" type="pres">
      <dgm:prSet presAssocID="{951D127B-657F-47F9-A83A-FF36895A0321}" presName="text_3" presStyleLbl="node1" presStyleIdx="2" presStyleCnt="3">
        <dgm:presLayoutVars>
          <dgm:bulletEnabled val="1"/>
        </dgm:presLayoutVars>
      </dgm:prSet>
      <dgm:spPr/>
      <dgm:t>
        <a:bodyPr/>
        <a:lstStyle/>
        <a:p>
          <a:endParaRPr lang="ru-RU"/>
        </a:p>
      </dgm:t>
    </dgm:pt>
    <dgm:pt modelId="{BE6665F4-73DA-451C-9492-05F65B52D22A}" type="pres">
      <dgm:prSet presAssocID="{951D127B-657F-47F9-A83A-FF36895A0321}" presName="accent_3" presStyleCnt="0"/>
      <dgm:spPr/>
    </dgm:pt>
    <dgm:pt modelId="{8971D608-0817-4897-ABE5-B2DD6ED7D44F}" type="pres">
      <dgm:prSet presAssocID="{951D127B-657F-47F9-A83A-FF36895A0321}" presName="accentRepeatNode" presStyleLbl="solidFgAcc1" presStyleIdx="2" presStyleCnt="3"/>
      <dgm:spPr/>
    </dgm:pt>
  </dgm:ptLst>
  <dgm:cxnLst>
    <dgm:cxn modelId="{B2EDA520-6F5E-47D3-84E6-8CD705113A5F}" srcId="{C3AAD018-080E-40A7-A12D-D938C663DA30}" destId="{BF6DA8E9-D711-4DB2-9863-0AD656565924}" srcOrd="1" destOrd="0" parTransId="{1BAD931F-DA4A-4CEC-99DA-AF3C37C15536}" sibTransId="{240D3450-8369-40C6-9195-7CAC44F01528}"/>
    <dgm:cxn modelId="{F51427A3-C7DA-4FE3-B665-1DCBC5D79C63}" srcId="{C3AAD018-080E-40A7-A12D-D938C663DA30}" destId="{951D127B-657F-47F9-A83A-FF36895A0321}" srcOrd="2" destOrd="0" parTransId="{DD4009A2-DAE1-4576-8633-0BFBB2DC5431}" sibTransId="{06114160-0242-4686-86EC-CF2571361B74}"/>
    <dgm:cxn modelId="{0A47ACC7-D6C3-4BBE-9297-BFB409E15360}" type="presOf" srcId="{BF6DA8E9-D711-4DB2-9863-0AD656565924}" destId="{3E159F60-352F-4EE1-869C-B0FB2877DB59}" srcOrd="0" destOrd="0" presId="urn:microsoft.com/office/officeart/2008/layout/VerticalCurvedList"/>
    <dgm:cxn modelId="{EEBE9C12-9E6E-42F3-85C5-3C5071F60E61}" type="presOf" srcId="{9AB06845-0534-4AEC-B216-7E298E52215B}" destId="{F118C05F-8B11-4788-AE9A-034FEF2D52CE}" srcOrd="0" destOrd="0" presId="urn:microsoft.com/office/officeart/2008/layout/VerticalCurvedList"/>
    <dgm:cxn modelId="{A92340CF-B265-4D40-9169-584877CEC422}" type="presOf" srcId="{951D127B-657F-47F9-A83A-FF36895A0321}" destId="{40A2ACB3-3D6E-4A93-87DE-AF2B18623A47}" srcOrd="0" destOrd="0" presId="urn:microsoft.com/office/officeart/2008/layout/VerticalCurvedList"/>
    <dgm:cxn modelId="{6A0EF91F-2275-47EE-A05F-CDAC10D604DD}" srcId="{C3AAD018-080E-40A7-A12D-D938C663DA30}" destId="{B5BE0D99-9094-43C1-9A9A-B25C3EE63418}" srcOrd="0" destOrd="0" parTransId="{6687E4C4-A01A-4B7D-ABA8-D33015D8DD9C}" sibTransId="{9AB06845-0534-4AEC-B216-7E298E52215B}"/>
    <dgm:cxn modelId="{E3E1420A-4068-4D65-A20D-EDB178D092AC}" type="presOf" srcId="{B5BE0D99-9094-43C1-9A9A-B25C3EE63418}" destId="{3B555239-9BB6-43B6-B03B-AA7448EEBF90}" srcOrd="0" destOrd="0" presId="urn:microsoft.com/office/officeart/2008/layout/VerticalCurvedList"/>
    <dgm:cxn modelId="{F6C5E62E-B850-400C-80F0-0A1CA5B00FC9}" type="presOf" srcId="{C3AAD018-080E-40A7-A12D-D938C663DA30}" destId="{9740CF11-6E9B-48AB-B829-4DBE780B43E2}" srcOrd="0" destOrd="0" presId="urn:microsoft.com/office/officeart/2008/layout/VerticalCurvedList"/>
    <dgm:cxn modelId="{8E47D2A9-3C08-483C-B121-35419442696B}" type="presParOf" srcId="{9740CF11-6E9B-48AB-B829-4DBE780B43E2}" destId="{B538A14C-6435-41F0-AE3F-EAD59F500C07}" srcOrd="0" destOrd="0" presId="urn:microsoft.com/office/officeart/2008/layout/VerticalCurvedList"/>
    <dgm:cxn modelId="{E8079C04-3B43-4285-A0B5-39938566BE97}" type="presParOf" srcId="{B538A14C-6435-41F0-AE3F-EAD59F500C07}" destId="{DAB92C5A-A023-4DBB-8FB4-CF7073A19A8B}" srcOrd="0" destOrd="0" presId="urn:microsoft.com/office/officeart/2008/layout/VerticalCurvedList"/>
    <dgm:cxn modelId="{BF1E11BB-7BC4-438B-BA98-0CA38F430158}" type="presParOf" srcId="{DAB92C5A-A023-4DBB-8FB4-CF7073A19A8B}" destId="{E5FF7EDB-2DE0-4842-B5DE-E2CB62ED8F03}" srcOrd="0" destOrd="0" presId="urn:microsoft.com/office/officeart/2008/layout/VerticalCurvedList"/>
    <dgm:cxn modelId="{29F148D7-55BA-45B8-A302-05773A5FBD0A}" type="presParOf" srcId="{DAB92C5A-A023-4DBB-8FB4-CF7073A19A8B}" destId="{F118C05F-8B11-4788-AE9A-034FEF2D52CE}" srcOrd="1" destOrd="0" presId="urn:microsoft.com/office/officeart/2008/layout/VerticalCurvedList"/>
    <dgm:cxn modelId="{89A1A235-9644-4BC4-8B6F-4A0CA1C73FEB}" type="presParOf" srcId="{DAB92C5A-A023-4DBB-8FB4-CF7073A19A8B}" destId="{4AB1231A-8133-4F4D-88FB-B47775C87CAA}" srcOrd="2" destOrd="0" presId="urn:microsoft.com/office/officeart/2008/layout/VerticalCurvedList"/>
    <dgm:cxn modelId="{DAD1F74F-2D38-4CB9-A9A5-373A536E4082}" type="presParOf" srcId="{DAB92C5A-A023-4DBB-8FB4-CF7073A19A8B}" destId="{7C1095A9-9B71-4151-9181-D06922423E97}" srcOrd="3" destOrd="0" presId="urn:microsoft.com/office/officeart/2008/layout/VerticalCurvedList"/>
    <dgm:cxn modelId="{56B369F4-123C-4B61-BB66-1BDD21EEC62B}" type="presParOf" srcId="{B538A14C-6435-41F0-AE3F-EAD59F500C07}" destId="{3B555239-9BB6-43B6-B03B-AA7448EEBF90}" srcOrd="1" destOrd="0" presId="urn:microsoft.com/office/officeart/2008/layout/VerticalCurvedList"/>
    <dgm:cxn modelId="{0D4D8C95-102C-4A66-980D-607D8F5FEFE4}" type="presParOf" srcId="{B538A14C-6435-41F0-AE3F-EAD59F500C07}" destId="{A5F48CB2-0B0C-4222-9595-4777D1A491F5}" srcOrd="2" destOrd="0" presId="urn:microsoft.com/office/officeart/2008/layout/VerticalCurvedList"/>
    <dgm:cxn modelId="{DA9FBD66-3775-4EF6-AE6C-7681731246D9}" type="presParOf" srcId="{A5F48CB2-0B0C-4222-9595-4777D1A491F5}" destId="{18744B50-64A8-4498-9CCE-6071D258DA51}" srcOrd="0" destOrd="0" presId="urn:microsoft.com/office/officeart/2008/layout/VerticalCurvedList"/>
    <dgm:cxn modelId="{E1F002BE-592E-4572-9E19-BDD6CFE21748}" type="presParOf" srcId="{B538A14C-6435-41F0-AE3F-EAD59F500C07}" destId="{3E159F60-352F-4EE1-869C-B0FB2877DB59}" srcOrd="3" destOrd="0" presId="urn:microsoft.com/office/officeart/2008/layout/VerticalCurvedList"/>
    <dgm:cxn modelId="{9F84C8F1-1D71-4554-BFA5-ADBF3C53D8D2}" type="presParOf" srcId="{B538A14C-6435-41F0-AE3F-EAD59F500C07}" destId="{8DBAD5DD-942F-4ABB-8956-909D152C46E2}" srcOrd="4" destOrd="0" presId="urn:microsoft.com/office/officeart/2008/layout/VerticalCurvedList"/>
    <dgm:cxn modelId="{7D92BBDF-55C5-43F9-872E-7F7DD1252172}" type="presParOf" srcId="{8DBAD5DD-942F-4ABB-8956-909D152C46E2}" destId="{CA36ED7C-860A-4D1A-ABE3-82C9E2E38CDD}" srcOrd="0" destOrd="0" presId="urn:microsoft.com/office/officeart/2008/layout/VerticalCurvedList"/>
    <dgm:cxn modelId="{F66CFE40-7D9C-41EF-A944-39B19A52F20E}" type="presParOf" srcId="{B538A14C-6435-41F0-AE3F-EAD59F500C07}" destId="{40A2ACB3-3D6E-4A93-87DE-AF2B18623A47}" srcOrd="5" destOrd="0" presId="urn:microsoft.com/office/officeart/2008/layout/VerticalCurvedList"/>
    <dgm:cxn modelId="{3DF9088C-8353-4B71-AAAE-E5E7F022BA09}" type="presParOf" srcId="{B538A14C-6435-41F0-AE3F-EAD59F500C07}" destId="{BE6665F4-73DA-451C-9492-05F65B52D22A}" srcOrd="6" destOrd="0" presId="urn:microsoft.com/office/officeart/2008/layout/VerticalCurvedList"/>
    <dgm:cxn modelId="{06D77A17-8830-4468-ADD7-35220588B788}" type="presParOf" srcId="{BE6665F4-73DA-451C-9492-05F65B52D22A}" destId="{8971D608-0817-4897-ABE5-B2DD6ED7D44F}"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99D6D0-5B1D-439E-B581-687495681F30}" type="doc">
      <dgm:prSet loTypeId="urn:microsoft.com/office/officeart/2005/8/layout/hProcess9" loCatId="process" qsTypeId="urn:microsoft.com/office/officeart/2005/8/quickstyle/3d2" qsCatId="3D" csTypeId="urn:microsoft.com/office/officeart/2005/8/colors/accent1_2" csCatId="accent1" phldr="1"/>
      <dgm:spPr/>
      <dgm:t>
        <a:bodyPr/>
        <a:lstStyle/>
        <a:p>
          <a:endParaRPr lang="ru-RU"/>
        </a:p>
      </dgm:t>
    </dgm:pt>
    <dgm:pt modelId="{1E83B535-F0DD-44AE-908F-C4AD65305E46}">
      <dgm:prSet phldrT="[Текст]"/>
      <dgm:spPr/>
      <dgm:t>
        <a:bodyPr/>
        <a:lstStyle/>
        <a:p>
          <a:r>
            <a:rPr lang="kk-KZ" b="1" smtClean="0"/>
            <a:t>1</a:t>
          </a:r>
          <a:endParaRPr lang="ru-RU" b="1" dirty="0"/>
        </a:p>
      </dgm:t>
    </dgm:pt>
    <dgm:pt modelId="{445C13B5-779C-4CEE-9C61-41A69746EE0B}" type="parTrans" cxnId="{6F93563B-6773-460F-ABEE-200A189EA5F6}">
      <dgm:prSet/>
      <dgm:spPr/>
      <dgm:t>
        <a:bodyPr/>
        <a:lstStyle/>
        <a:p>
          <a:endParaRPr lang="ru-RU" b="1">
            <a:solidFill>
              <a:schemeClr val="bg1"/>
            </a:solidFill>
          </a:endParaRPr>
        </a:p>
      </dgm:t>
    </dgm:pt>
    <dgm:pt modelId="{F474695E-65BF-49D1-9931-F38E2726DE67}" type="sibTrans" cxnId="{6F93563B-6773-460F-ABEE-200A189EA5F6}">
      <dgm:prSet/>
      <dgm:spPr/>
      <dgm:t>
        <a:bodyPr/>
        <a:lstStyle/>
        <a:p>
          <a:endParaRPr lang="ru-RU" b="1">
            <a:solidFill>
              <a:schemeClr val="bg1"/>
            </a:solidFill>
          </a:endParaRPr>
        </a:p>
      </dgm:t>
    </dgm:pt>
    <dgm:pt modelId="{4E541474-390C-4609-8433-9940F3BCB8E3}">
      <dgm:prSet phldrT="[Текст]"/>
      <dgm:spPr/>
      <dgm:t>
        <a:bodyPr/>
        <a:lstStyle/>
        <a:p>
          <a:r>
            <a:rPr lang="kk-KZ" b="1" smtClean="0"/>
            <a:t>2</a:t>
          </a:r>
          <a:endParaRPr lang="ru-RU" b="1" dirty="0"/>
        </a:p>
      </dgm:t>
    </dgm:pt>
    <dgm:pt modelId="{623600E3-CC2A-48A2-94E4-5AA494568B13}" type="parTrans" cxnId="{B8BDBF68-54C9-4918-A8AD-883B2F74E51A}">
      <dgm:prSet/>
      <dgm:spPr/>
      <dgm:t>
        <a:bodyPr/>
        <a:lstStyle/>
        <a:p>
          <a:endParaRPr lang="ru-RU" b="1">
            <a:solidFill>
              <a:schemeClr val="bg1"/>
            </a:solidFill>
          </a:endParaRPr>
        </a:p>
      </dgm:t>
    </dgm:pt>
    <dgm:pt modelId="{ED006E4E-87B5-49C6-B164-37CC3D399634}" type="sibTrans" cxnId="{B8BDBF68-54C9-4918-A8AD-883B2F74E51A}">
      <dgm:prSet/>
      <dgm:spPr/>
      <dgm:t>
        <a:bodyPr/>
        <a:lstStyle/>
        <a:p>
          <a:endParaRPr lang="ru-RU" b="1">
            <a:solidFill>
              <a:schemeClr val="bg1"/>
            </a:solidFill>
          </a:endParaRPr>
        </a:p>
      </dgm:t>
    </dgm:pt>
    <dgm:pt modelId="{46811405-BFF1-4298-9C9E-28B7F17393F1}">
      <dgm:prSet phldrT="[Текст]"/>
      <dgm:spPr/>
      <dgm:t>
        <a:bodyPr/>
        <a:lstStyle/>
        <a:p>
          <a:pPr algn="ctr"/>
          <a:r>
            <a:rPr lang="kk-KZ" b="1" smtClean="0"/>
            <a:t>жүйелі  зерделеу</a:t>
          </a:r>
          <a:endParaRPr lang="ru-RU" b="1" dirty="0"/>
        </a:p>
      </dgm:t>
    </dgm:pt>
    <dgm:pt modelId="{8960B38F-B605-40F5-BEEA-51C75EB7FEF3}" type="parTrans" cxnId="{F5F9BADD-5BEA-4A45-959F-6B263496E8C9}">
      <dgm:prSet/>
      <dgm:spPr/>
      <dgm:t>
        <a:bodyPr/>
        <a:lstStyle/>
        <a:p>
          <a:endParaRPr lang="ru-RU" b="1">
            <a:solidFill>
              <a:schemeClr val="bg1"/>
            </a:solidFill>
          </a:endParaRPr>
        </a:p>
      </dgm:t>
    </dgm:pt>
    <dgm:pt modelId="{8C0FCD81-C82C-41BB-B0E5-1BE8D5EC7826}" type="sibTrans" cxnId="{F5F9BADD-5BEA-4A45-959F-6B263496E8C9}">
      <dgm:prSet/>
      <dgm:spPr/>
      <dgm:t>
        <a:bodyPr/>
        <a:lstStyle/>
        <a:p>
          <a:endParaRPr lang="ru-RU" b="1">
            <a:solidFill>
              <a:schemeClr val="bg1"/>
            </a:solidFill>
          </a:endParaRPr>
        </a:p>
      </dgm:t>
    </dgm:pt>
    <dgm:pt modelId="{542D1888-1327-485D-90B6-03D7FDA2D8C3}">
      <dgm:prSet phldrT="[Текст]"/>
      <dgm:spPr/>
      <dgm:t>
        <a:bodyPr/>
        <a:lstStyle/>
        <a:p>
          <a:r>
            <a:rPr lang="kk-KZ" b="1" smtClean="0"/>
            <a:t>3</a:t>
          </a:r>
          <a:endParaRPr lang="ru-RU" b="1" dirty="0"/>
        </a:p>
      </dgm:t>
    </dgm:pt>
    <dgm:pt modelId="{D4E203DE-2C1C-4288-B031-FDF043316A75}" type="parTrans" cxnId="{6BFB83B6-D1DC-415F-93E0-25F6F1E3E571}">
      <dgm:prSet/>
      <dgm:spPr/>
      <dgm:t>
        <a:bodyPr/>
        <a:lstStyle/>
        <a:p>
          <a:endParaRPr lang="ru-RU" b="1">
            <a:solidFill>
              <a:schemeClr val="bg1"/>
            </a:solidFill>
          </a:endParaRPr>
        </a:p>
      </dgm:t>
    </dgm:pt>
    <dgm:pt modelId="{BD246691-1551-4F4A-A938-BC03977BABA8}" type="sibTrans" cxnId="{6BFB83B6-D1DC-415F-93E0-25F6F1E3E571}">
      <dgm:prSet/>
      <dgm:spPr/>
      <dgm:t>
        <a:bodyPr/>
        <a:lstStyle/>
        <a:p>
          <a:endParaRPr lang="ru-RU" b="1">
            <a:solidFill>
              <a:schemeClr val="bg1"/>
            </a:solidFill>
          </a:endParaRPr>
        </a:p>
      </dgm:t>
    </dgm:pt>
    <dgm:pt modelId="{182EC40F-F8E3-49E6-914C-9D3CA91BD8FB}">
      <dgm:prSet phldrT="[Текст]"/>
      <dgm:spPr/>
      <dgm:t>
        <a:bodyPr/>
        <a:lstStyle/>
        <a:p>
          <a:r>
            <a:rPr lang="kk-KZ" b="1" smtClean="0"/>
            <a:t>4</a:t>
          </a:r>
          <a:endParaRPr lang="ru-RU" b="1" dirty="0"/>
        </a:p>
      </dgm:t>
    </dgm:pt>
    <dgm:pt modelId="{4D6ED09B-6D6A-41DD-95A9-400A891292F0}" type="parTrans" cxnId="{7C959B55-E62F-4DC7-A717-1A502CFA20D7}">
      <dgm:prSet/>
      <dgm:spPr/>
      <dgm:t>
        <a:bodyPr/>
        <a:lstStyle/>
        <a:p>
          <a:endParaRPr lang="ru-RU" b="1">
            <a:solidFill>
              <a:schemeClr val="bg1"/>
            </a:solidFill>
          </a:endParaRPr>
        </a:p>
      </dgm:t>
    </dgm:pt>
    <dgm:pt modelId="{3C0ED609-5480-45AE-9ABF-6EDB6500C6B6}" type="sibTrans" cxnId="{7C959B55-E62F-4DC7-A717-1A502CFA20D7}">
      <dgm:prSet/>
      <dgm:spPr/>
      <dgm:t>
        <a:bodyPr/>
        <a:lstStyle/>
        <a:p>
          <a:endParaRPr lang="ru-RU" b="1">
            <a:solidFill>
              <a:schemeClr val="bg1"/>
            </a:solidFill>
          </a:endParaRPr>
        </a:p>
      </dgm:t>
    </dgm:pt>
    <dgm:pt modelId="{136647C8-3952-4F35-BE24-1BAB4D7B2FBF}">
      <dgm:prSet/>
      <dgm:spPr/>
      <dgm:t>
        <a:bodyPr/>
        <a:lstStyle/>
        <a:p>
          <a:pPr algn="ctr"/>
          <a:r>
            <a:rPr lang="kk-KZ" b="1" smtClean="0"/>
            <a:t>жоспарлау</a:t>
          </a:r>
          <a:endParaRPr lang="ru-RU" b="1"/>
        </a:p>
      </dgm:t>
    </dgm:pt>
    <dgm:pt modelId="{FC344AEC-A06D-4395-AD99-382F64465036}" type="parTrans" cxnId="{3378459A-9DDB-4187-AEA5-629366BA4BF1}">
      <dgm:prSet/>
      <dgm:spPr/>
      <dgm:t>
        <a:bodyPr/>
        <a:lstStyle/>
        <a:p>
          <a:endParaRPr lang="ru-RU" b="1">
            <a:solidFill>
              <a:schemeClr val="bg1"/>
            </a:solidFill>
          </a:endParaRPr>
        </a:p>
      </dgm:t>
    </dgm:pt>
    <dgm:pt modelId="{0AC29744-471A-4BD9-A803-C12E08E62D82}" type="sibTrans" cxnId="{3378459A-9DDB-4187-AEA5-629366BA4BF1}">
      <dgm:prSet/>
      <dgm:spPr/>
      <dgm:t>
        <a:bodyPr/>
        <a:lstStyle/>
        <a:p>
          <a:endParaRPr lang="ru-RU" b="1">
            <a:solidFill>
              <a:schemeClr val="bg1"/>
            </a:solidFill>
          </a:endParaRPr>
        </a:p>
      </dgm:t>
    </dgm:pt>
    <dgm:pt modelId="{5742F9D3-7ADF-42CD-AE7C-086F37192EC4}">
      <dgm:prSet/>
      <dgm:spPr/>
      <dgm:t>
        <a:bodyPr/>
        <a:lstStyle/>
        <a:p>
          <a:pPr algn="ctr"/>
          <a:r>
            <a:rPr lang="kk-KZ" b="1" smtClean="0"/>
            <a:t>мәні бойынша  аудиторлық процедураларды орындау</a:t>
          </a:r>
          <a:endParaRPr lang="ru-RU" b="1" dirty="0"/>
        </a:p>
      </dgm:t>
    </dgm:pt>
    <dgm:pt modelId="{5202DFF3-37FD-4F41-A8F4-6A60FD40DE49}" type="parTrans" cxnId="{D0E25D5A-F516-4209-A180-0D7107CB6CD6}">
      <dgm:prSet/>
      <dgm:spPr/>
      <dgm:t>
        <a:bodyPr/>
        <a:lstStyle/>
        <a:p>
          <a:endParaRPr lang="ru-RU" b="1">
            <a:solidFill>
              <a:schemeClr val="bg1"/>
            </a:solidFill>
          </a:endParaRPr>
        </a:p>
      </dgm:t>
    </dgm:pt>
    <dgm:pt modelId="{913733AD-A5A6-488E-B91D-93574ADEF7B3}" type="sibTrans" cxnId="{D0E25D5A-F516-4209-A180-0D7107CB6CD6}">
      <dgm:prSet/>
      <dgm:spPr/>
      <dgm:t>
        <a:bodyPr/>
        <a:lstStyle/>
        <a:p>
          <a:endParaRPr lang="ru-RU" b="1">
            <a:solidFill>
              <a:schemeClr val="bg1"/>
            </a:solidFill>
          </a:endParaRPr>
        </a:p>
      </dgm:t>
    </dgm:pt>
    <dgm:pt modelId="{7C36E7D2-A20E-4DB6-BA63-89FB3C14A18E}">
      <dgm:prSet/>
      <dgm:spPr/>
      <dgm:t>
        <a:bodyPr/>
        <a:lstStyle/>
        <a:p>
          <a:pPr algn="ctr"/>
          <a:r>
            <a:rPr lang="kk-KZ" b="1" dirty="0" smtClean="0"/>
            <a:t>пікір қалыптастыру  және  аудиттің нәтижелері бойынша  қорытынды құжаттарды дайындау  </a:t>
          </a:r>
          <a:endParaRPr lang="ru-RU" b="1" dirty="0"/>
        </a:p>
      </dgm:t>
    </dgm:pt>
    <dgm:pt modelId="{7D9CF992-64AC-44E1-B2ED-6E052A6570AD}" type="parTrans" cxnId="{9EA5203D-52C2-4BEA-A8BF-4A61A99F2D76}">
      <dgm:prSet/>
      <dgm:spPr/>
      <dgm:t>
        <a:bodyPr/>
        <a:lstStyle/>
        <a:p>
          <a:endParaRPr lang="ru-RU" b="1">
            <a:solidFill>
              <a:schemeClr val="bg1"/>
            </a:solidFill>
          </a:endParaRPr>
        </a:p>
      </dgm:t>
    </dgm:pt>
    <dgm:pt modelId="{91090932-FB6C-4E75-8B20-87F2EC126D61}" type="sibTrans" cxnId="{9EA5203D-52C2-4BEA-A8BF-4A61A99F2D76}">
      <dgm:prSet/>
      <dgm:spPr/>
      <dgm:t>
        <a:bodyPr/>
        <a:lstStyle/>
        <a:p>
          <a:endParaRPr lang="ru-RU" b="1">
            <a:solidFill>
              <a:schemeClr val="bg1"/>
            </a:solidFill>
          </a:endParaRPr>
        </a:p>
      </dgm:t>
    </dgm:pt>
    <dgm:pt modelId="{FE6C9C99-311C-4AED-8E6A-B7FCE054266D}" type="pres">
      <dgm:prSet presAssocID="{2D99D6D0-5B1D-439E-B581-687495681F30}" presName="CompostProcess" presStyleCnt="0">
        <dgm:presLayoutVars>
          <dgm:dir/>
          <dgm:resizeHandles val="exact"/>
        </dgm:presLayoutVars>
      </dgm:prSet>
      <dgm:spPr/>
    </dgm:pt>
    <dgm:pt modelId="{31FD5C77-ACDB-4DAC-A6FC-E61F14755B2D}" type="pres">
      <dgm:prSet presAssocID="{2D99D6D0-5B1D-439E-B581-687495681F30}" presName="arrow" presStyleLbl="bgShp" presStyleIdx="0" presStyleCnt="1"/>
      <dgm:spPr/>
    </dgm:pt>
    <dgm:pt modelId="{D87890A7-6533-4944-80D7-FC9BF220A28A}" type="pres">
      <dgm:prSet presAssocID="{2D99D6D0-5B1D-439E-B581-687495681F30}" presName="linearProcess" presStyleCnt="0"/>
      <dgm:spPr/>
    </dgm:pt>
    <dgm:pt modelId="{25E70F5D-15AA-48A9-8394-1E8A10936A96}" type="pres">
      <dgm:prSet presAssocID="{1E83B535-F0DD-44AE-908F-C4AD65305E46}" presName="textNode" presStyleLbl="node1" presStyleIdx="0" presStyleCnt="4">
        <dgm:presLayoutVars>
          <dgm:bulletEnabled val="1"/>
        </dgm:presLayoutVars>
      </dgm:prSet>
      <dgm:spPr/>
    </dgm:pt>
    <dgm:pt modelId="{9D18020E-AC7D-4118-B1F0-147FDAE6BB70}" type="pres">
      <dgm:prSet presAssocID="{F474695E-65BF-49D1-9931-F38E2726DE67}" presName="sibTrans" presStyleCnt="0"/>
      <dgm:spPr/>
    </dgm:pt>
    <dgm:pt modelId="{A488C025-B626-44F3-8B7E-AE3E3030B900}" type="pres">
      <dgm:prSet presAssocID="{4E541474-390C-4609-8433-9940F3BCB8E3}" presName="textNode" presStyleLbl="node1" presStyleIdx="1" presStyleCnt="4">
        <dgm:presLayoutVars>
          <dgm:bulletEnabled val="1"/>
        </dgm:presLayoutVars>
      </dgm:prSet>
      <dgm:spPr/>
    </dgm:pt>
    <dgm:pt modelId="{96EBAC15-B5A9-4144-9AAD-8A1F1B0DA6C9}" type="pres">
      <dgm:prSet presAssocID="{ED006E4E-87B5-49C6-B164-37CC3D399634}" presName="sibTrans" presStyleCnt="0"/>
      <dgm:spPr/>
    </dgm:pt>
    <dgm:pt modelId="{774FBD96-C772-4369-A129-5B6A9AF9E515}" type="pres">
      <dgm:prSet presAssocID="{542D1888-1327-485D-90B6-03D7FDA2D8C3}" presName="textNode" presStyleLbl="node1" presStyleIdx="2" presStyleCnt="4">
        <dgm:presLayoutVars>
          <dgm:bulletEnabled val="1"/>
        </dgm:presLayoutVars>
      </dgm:prSet>
      <dgm:spPr/>
    </dgm:pt>
    <dgm:pt modelId="{9F3EB87B-53A1-4E18-8626-8047FFB77EBD}" type="pres">
      <dgm:prSet presAssocID="{BD246691-1551-4F4A-A938-BC03977BABA8}" presName="sibTrans" presStyleCnt="0"/>
      <dgm:spPr/>
    </dgm:pt>
    <dgm:pt modelId="{300B693A-A5D9-41F3-B336-F756806EDD42}" type="pres">
      <dgm:prSet presAssocID="{182EC40F-F8E3-49E6-914C-9D3CA91BD8FB}" presName="textNode" presStyleLbl="node1" presStyleIdx="3" presStyleCnt="4">
        <dgm:presLayoutVars>
          <dgm:bulletEnabled val="1"/>
        </dgm:presLayoutVars>
      </dgm:prSet>
      <dgm:spPr/>
    </dgm:pt>
  </dgm:ptLst>
  <dgm:cxnLst>
    <dgm:cxn modelId="{6BFB83B6-D1DC-415F-93E0-25F6F1E3E571}" srcId="{2D99D6D0-5B1D-439E-B581-687495681F30}" destId="{542D1888-1327-485D-90B6-03D7FDA2D8C3}" srcOrd="2" destOrd="0" parTransId="{D4E203DE-2C1C-4288-B031-FDF043316A75}" sibTransId="{BD246691-1551-4F4A-A938-BC03977BABA8}"/>
    <dgm:cxn modelId="{5813B728-6B9F-4FAC-BB63-10CCA290D32B}" type="presOf" srcId="{46811405-BFF1-4298-9C9E-28B7F17393F1}" destId="{A488C025-B626-44F3-8B7E-AE3E3030B900}" srcOrd="0" destOrd="1" presId="urn:microsoft.com/office/officeart/2005/8/layout/hProcess9"/>
    <dgm:cxn modelId="{7C959B55-E62F-4DC7-A717-1A502CFA20D7}" srcId="{2D99D6D0-5B1D-439E-B581-687495681F30}" destId="{182EC40F-F8E3-49E6-914C-9D3CA91BD8FB}" srcOrd="3" destOrd="0" parTransId="{4D6ED09B-6D6A-41DD-95A9-400A891292F0}" sibTransId="{3C0ED609-5480-45AE-9ABF-6EDB6500C6B6}"/>
    <dgm:cxn modelId="{9EA5203D-52C2-4BEA-A8BF-4A61A99F2D76}" srcId="{182EC40F-F8E3-49E6-914C-9D3CA91BD8FB}" destId="{7C36E7D2-A20E-4DB6-BA63-89FB3C14A18E}" srcOrd="0" destOrd="0" parTransId="{7D9CF992-64AC-44E1-B2ED-6E052A6570AD}" sibTransId="{91090932-FB6C-4E75-8B20-87F2EC126D61}"/>
    <dgm:cxn modelId="{0CC66ADC-7EFE-4761-85EF-561E7F9B18EA}" type="presOf" srcId="{2D99D6D0-5B1D-439E-B581-687495681F30}" destId="{FE6C9C99-311C-4AED-8E6A-B7FCE054266D}" srcOrd="0" destOrd="0" presId="urn:microsoft.com/office/officeart/2005/8/layout/hProcess9"/>
    <dgm:cxn modelId="{7A9C099D-6240-4BCA-A01D-6984424DE223}" type="presOf" srcId="{4E541474-390C-4609-8433-9940F3BCB8E3}" destId="{A488C025-B626-44F3-8B7E-AE3E3030B900}" srcOrd="0" destOrd="0" presId="urn:microsoft.com/office/officeart/2005/8/layout/hProcess9"/>
    <dgm:cxn modelId="{D6B26624-14B8-49B8-B071-0FD690EEC7D1}" type="presOf" srcId="{1E83B535-F0DD-44AE-908F-C4AD65305E46}" destId="{25E70F5D-15AA-48A9-8394-1E8A10936A96}" srcOrd="0" destOrd="0" presId="urn:microsoft.com/office/officeart/2005/8/layout/hProcess9"/>
    <dgm:cxn modelId="{DE937985-17A7-4A2E-800F-4F720838EB32}" type="presOf" srcId="{542D1888-1327-485D-90B6-03D7FDA2D8C3}" destId="{774FBD96-C772-4369-A129-5B6A9AF9E515}" srcOrd="0" destOrd="0" presId="urn:microsoft.com/office/officeart/2005/8/layout/hProcess9"/>
    <dgm:cxn modelId="{F5F9BADD-5BEA-4A45-959F-6B263496E8C9}" srcId="{4E541474-390C-4609-8433-9940F3BCB8E3}" destId="{46811405-BFF1-4298-9C9E-28B7F17393F1}" srcOrd="0" destOrd="0" parTransId="{8960B38F-B605-40F5-BEEA-51C75EB7FEF3}" sibTransId="{8C0FCD81-C82C-41BB-B0E5-1BE8D5EC7826}"/>
    <dgm:cxn modelId="{5D3DCBC6-E58D-4910-97F2-BF5C9636DB06}" type="presOf" srcId="{136647C8-3952-4F35-BE24-1BAB4D7B2FBF}" destId="{25E70F5D-15AA-48A9-8394-1E8A10936A96}" srcOrd="0" destOrd="1" presId="urn:microsoft.com/office/officeart/2005/8/layout/hProcess9"/>
    <dgm:cxn modelId="{8131864B-194E-4180-90CA-DF9385669197}" type="presOf" srcId="{7C36E7D2-A20E-4DB6-BA63-89FB3C14A18E}" destId="{300B693A-A5D9-41F3-B336-F756806EDD42}" srcOrd="0" destOrd="1" presId="urn:microsoft.com/office/officeart/2005/8/layout/hProcess9"/>
    <dgm:cxn modelId="{B8BDBF68-54C9-4918-A8AD-883B2F74E51A}" srcId="{2D99D6D0-5B1D-439E-B581-687495681F30}" destId="{4E541474-390C-4609-8433-9940F3BCB8E3}" srcOrd="1" destOrd="0" parTransId="{623600E3-CC2A-48A2-94E4-5AA494568B13}" sibTransId="{ED006E4E-87B5-49C6-B164-37CC3D399634}"/>
    <dgm:cxn modelId="{D3878597-38DC-45EF-A2E4-BDE7FEAE1871}" type="presOf" srcId="{5742F9D3-7ADF-42CD-AE7C-086F37192EC4}" destId="{774FBD96-C772-4369-A129-5B6A9AF9E515}" srcOrd="0" destOrd="1" presId="urn:microsoft.com/office/officeart/2005/8/layout/hProcess9"/>
    <dgm:cxn modelId="{3378459A-9DDB-4187-AEA5-629366BA4BF1}" srcId="{1E83B535-F0DD-44AE-908F-C4AD65305E46}" destId="{136647C8-3952-4F35-BE24-1BAB4D7B2FBF}" srcOrd="0" destOrd="0" parTransId="{FC344AEC-A06D-4395-AD99-382F64465036}" sibTransId="{0AC29744-471A-4BD9-A803-C12E08E62D82}"/>
    <dgm:cxn modelId="{D0E25D5A-F516-4209-A180-0D7107CB6CD6}" srcId="{542D1888-1327-485D-90B6-03D7FDA2D8C3}" destId="{5742F9D3-7ADF-42CD-AE7C-086F37192EC4}" srcOrd="0" destOrd="0" parTransId="{5202DFF3-37FD-4F41-A8F4-6A60FD40DE49}" sibTransId="{913733AD-A5A6-488E-B91D-93574ADEF7B3}"/>
    <dgm:cxn modelId="{6F93563B-6773-460F-ABEE-200A189EA5F6}" srcId="{2D99D6D0-5B1D-439E-B581-687495681F30}" destId="{1E83B535-F0DD-44AE-908F-C4AD65305E46}" srcOrd="0" destOrd="0" parTransId="{445C13B5-779C-4CEE-9C61-41A69746EE0B}" sibTransId="{F474695E-65BF-49D1-9931-F38E2726DE67}"/>
    <dgm:cxn modelId="{EC7E2F78-E8D1-4384-9DF8-4EB4A7DD7346}" type="presOf" srcId="{182EC40F-F8E3-49E6-914C-9D3CA91BD8FB}" destId="{300B693A-A5D9-41F3-B336-F756806EDD42}" srcOrd="0" destOrd="0" presId="urn:microsoft.com/office/officeart/2005/8/layout/hProcess9"/>
    <dgm:cxn modelId="{52B5FD75-A27E-4B51-AD43-3DEE93993BD4}" type="presParOf" srcId="{FE6C9C99-311C-4AED-8E6A-B7FCE054266D}" destId="{31FD5C77-ACDB-4DAC-A6FC-E61F14755B2D}" srcOrd="0" destOrd="0" presId="urn:microsoft.com/office/officeart/2005/8/layout/hProcess9"/>
    <dgm:cxn modelId="{5CAC19FA-C5A8-46EF-A84C-D7FE9A5A2871}" type="presParOf" srcId="{FE6C9C99-311C-4AED-8E6A-B7FCE054266D}" destId="{D87890A7-6533-4944-80D7-FC9BF220A28A}" srcOrd="1" destOrd="0" presId="urn:microsoft.com/office/officeart/2005/8/layout/hProcess9"/>
    <dgm:cxn modelId="{EBC34815-16E9-4485-BA7B-3DB603DBD58C}" type="presParOf" srcId="{D87890A7-6533-4944-80D7-FC9BF220A28A}" destId="{25E70F5D-15AA-48A9-8394-1E8A10936A96}" srcOrd="0" destOrd="0" presId="urn:microsoft.com/office/officeart/2005/8/layout/hProcess9"/>
    <dgm:cxn modelId="{1344D89A-5F0C-4D8B-8CFE-B2E867DB7EBB}" type="presParOf" srcId="{D87890A7-6533-4944-80D7-FC9BF220A28A}" destId="{9D18020E-AC7D-4118-B1F0-147FDAE6BB70}" srcOrd="1" destOrd="0" presId="urn:microsoft.com/office/officeart/2005/8/layout/hProcess9"/>
    <dgm:cxn modelId="{78E48E79-BE92-43FF-BD6E-FD33B2BB5407}" type="presParOf" srcId="{D87890A7-6533-4944-80D7-FC9BF220A28A}" destId="{A488C025-B626-44F3-8B7E-AE3E3030B900}" srcOrd="2" destOrd="0" presId="urn:microsoft.com/office/officeart/2005/8/layout/hProcess9"/>
    <dgm:cxn modelId="{144A1891-44DD-4019-9D53-AB5F5F7BDFBE}" type="presParOf" srcId="{D87890A7-6533-4944-80D7-FC9BF220A28A}" destId="{96EBAC15-B5A9-4144-9AAD-8A1F1B0DA6C9}" srcOrd="3" destOrd="0" presId="urn:microsoft.com/office/officeart/2005/8/layout/hProcess9"/>
    <dgm:cxn modelId="{F5F2C2AA-8809-4339-8C8A-F974765D2A4D}" type="presParOf" srcId="{D87890A7-6533-4944-80D7-FC9BF220A28A}" destId="{774FBD96-C772-4369-A129-5B6A9AF9E515}" srcOrd="4" destOrd="0" presId="urn:microsoft.com/office/officeart/2005/8/layout/hProcess9"/>
    <dgm:cxn modelId="{7FD941CA-4C32-4BEE-A37C-99C770BB8C6F}" type="presParOf" srcId="{D87890A7-6533-4944-80D7-FC9BF220A28A}" destId="{9F3EB87B-53A1-4E18-8626-8047FFB77EBD}" srcOrd="5" destOrd="0" presId="urn:microsoft.com/office/officeart/2005/8/layout/hProcess9"/>
    <dgm:cxn modelId="{B99BD41E-659F-4C2A-860B-F0F58A923D01}" type="presParOf" srcId="{D87890A7-6533-4944-80D7-FC9BF220A28A}" destId="{300B693A-A5D9-41F3-B336-F756806EDD42}"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60C908-F57E-4EC3-926B-67498D012674}" type="doc">
      <dgm:prSet loTypeId="urn:microsoft.com/office/officeart/2005/8/layout/bList2" loCatId="list" qsTypeId="urn:microsoft.com/office/officeart/2005/8/quickstyle/simple1" qsCatId="simple" csTypeId="urn:microsoft.com/office/officeart/2005/8/colors/accent1_2" csCatId="accent1" phldr="1"/>
      <dgm:spPr/>
    </dgm:pt>
    <dgm:pt modelId="{5548DA99-1E3B-4EF9-AD3D-C8C4108B25DD}">
      <dgm:prSet phldrT="[Текст]" custT="1"/>
      <dgm:spPr/>
      <dgm:t>
        <a:bodyPr/>
        <a:lstStyle/>
        <a:p>
          <a:r>
            <a:rPr lang="kk-KZ" sz="2400" dirty="0" smtClean="0">
              <a:latin typeface="Times New Roman" panose="02020603050405020304" pitchFamily="18" charset="0"/>
              <a:cs typeface="Times New Roman" panose="02020603050405020304" pitchFamily="18" charset="0"/>
            </a:rPr>
            <a:t>1</a:t>
          </a:r>
          <a:endParaRPr lang="ru-RU" sz="2400" dirty="0">
            <a:latin typeface="Times New Roman" panose="02020603050405020304" pitchFamily="18" charset="0"/>
            <a:cs typeface="Times New Roman" panose="02020603050405020304" pitchFamily="18" charset="0"/>
          </a:endParaRPr>
        </a:p>
      </dgm:t>
    </dgm:pt>
    <dgm:pt modelId="{7B66109D-0F3D-4753-B055-7C8AA0920388}" type="parTrans" cxnId="{E48A6826-812F-49B1-A4F6-5D524AEFDA01}">
      <dgm:prSet/>
      <dgm:spPr/>
      <dgm:t>
        <a:bodyPr/>
        <a:lstStyle/>
        <a:p>
          <a:endParaRPr lang="ru-RU" sz="2400">
            <a:latin typeface="Times New Roman" panose="02020603050405020304" pitchFamily="18" charset="0"/>
            <a:cs typeface="Times New Roman" panose="02020603050405020304" pitchFamily="18" charset="0"/>
          </a:endParaRPr>
        </a:p>
      </dgm:t>
    </dgm:pt>
    <dgm:pt modelId="{87F1948F-4531-42BA-A61C-69219E4E1FAE}" type="sibTrans" cxnId="{E48A6826-812F-49B1-A4F6-5D524AEFDA01}">
      <dgm:prSet/>
      <dgm:spPr/>
      <dgm:t>
        <a:bodyPr/>
        <a:lstStyle/>
        <a:p>
          <a:endParaRPr lang="ru-RU" sz="2400">
            <a:latin typeface="Times New Roman" panose="02020603050405020304" pitchFamily="18" charset="0"/>
            <a:cs typeface="Times New Roman" panose="02020603050405020304" pitchFamily="18" charset="0"/>
          </a:endParaRPr>
        </a:p>
      </dgm:t>
    </dgm:pt>
    <dgm:pt modelId="{A85D3180-A191-4501-B50C-CC88A3370E56}">
      <dgm:prSet phldrT="[Текст]" custT="1"/>
      <dgm:spPr/>
      <dgm:t>
        <a:bodyPr/>
        <a:lstStyle/>
        <a:p>
          <a:r>
            <a:rPr lang="kk-KZ" sz="2400" dirty="0" smtClean="0">
              <a:latin typeface="Times New Roman" panose="02020603050405020304" pitchFamily="18" charset="0"/>
              <a:cs typeface="Times New Roman" panose="02020603050405020304" pitchFamily="18" charset="0"/>
            </a:rPr>
            <a:t>2</a:t>
          </a:r>
          <a:endParaRPr lang="ru-RU" sz="2400" dirty="0">
            <a:latin typeface="Times New Roman" panose="02020603050405020304" pitchFamily="18" charset="0"/>
            <a:cs typeface="Times New Roman" panose="02020603050405020304" pitchFamily="18" charset="0"/>
          </a:endParaRPr>
        </a:p>
      </dgm:t>
    </dgm:pt>
    <dgm:pt modelId="{99D34412-E04E-4B33-8E36-1BAAD099AA7A}" type="parTrans" cxnId="{4A7479EE-13BA-4FE3-9076-E567EB7CD004}">
      <dgm:prSet/>
      <dgm:spPr/>
      <dgm:t>
        <a:bodyPr/>
        <a:lstStyle/>
        <a:p>
          <a:endParaRPr lang="ru-RU" sz="2400">
            <a:latin typeface="Times New Roman" panose="02020603050405020304" pitchFamily="18" charset="0"/>
            <a:cs typeface="Times New Roman" panose="02020603050405020304" pitchFamily="18" charset="0"/>
          </a:endParaRPr>
        </a:p>
      </dgm:t>
    </dgm:pt>
    <dgm:pt modelId="{DEFAC6C3-93FB-4A3D-AD41-D819D48645BF}" type="sibTrans" cxnId="{4A7479EE-13BA-4FE3-9076-E567EB7CD004}">
      <dgm:prSet/>
      <dgm:spPr/>
      <dgm:t>
        <a:bodyPr/>
        <a:lstStyle/>
        <a:p>
          <a:endParaRPr lang="ru-RU" sz="2400">
            <a:latin typeface="Times New Roman" panose="02020603050405020304" pitchFamily="18" charset="0"/>
            <a:cs typeface="Times New Roman" panose="02020603050405020304" pitchFamily="18" charset="0"/>
          </a:endParaRPr>
        </a:p>
      </dgm:t>
    </dgm:pt>
    <dgm:pt modelId="{B80D5DC1-2ED3-4319-B978-9D55F2456626}">
      <dgm:prSet phldrT="[Текст]" custT="1"/>
      <dgm:spPr/>
      <dgm:t>
        <a:bodyPr/>
        <a:lstStyle/>
        <a:p>
          <a:r>
            <a:rPr lang="kk-KZ" sz="2400" dirty="0" smtClean="0">
              <a:latin typeface="Times New Roman" panose="02020603050405020304" pitchFamily="18" charset="0"/>
              <a:cs typeface="Times New Roman" panose="02020603050405020304" pitchFamily="18" charset="0"/>
            </a:rPr>
            <a:t>3</a:t>
          </a:r>
          <a:endParaRPr lang="ru-RU" sz="2400" dirty="0">
            <a:latin typeface="Times New Roman" panose="02020603050405020304" pitchFamily="18" charset="0"/>
            <a:cs typeface="Times New Roman" panose="02020603050405020304" pitchFamily="18" charset="0"/>
          </a:endParaRPr>
        </a:p>
      </dgm:t>
    </dgm:pt>
    <dgm:pt modelId="{31E7AC0A-6180-46A9-B9AB-C70DBBC0F8E0}" type="parTrans" cxnId="{6939002F-1DE8-4E57-902B-D0C648A78E89}">
      <dgm:prSet/>
      <dgm:spPr/>
      <dgm:t>
        <a:bodyPr/>
        <a:lstStyle/>
        <a:p>
          <a:endParaRPr lang="ru-RU" sz="2400">
            <a:latin typeface="Times New Roman" panose="02020603050405020304" pitchFamily="18" charset="0"/>
            <a:cs typeface="Times New Roman" panose="02020603050405020304" pitchFamily="18" charset="0"/>
          </a:endParaRPr>
        </a:p>
      </dgm:t>
    </dgm:pt>
    <dgm:pt modelId="{4DB7E153-D6F4-4C09-8CAD-EDF260C9FB89}" type="sibTrans" cxnId="{6939002F-1DE8-4E57-902B-D0C648A78E89}">
      <dgm:prSet/>
      <dgm:spPr/>
      <dgm:t>
        <a:bodyPr/>
        <a:lstStyle/>
        <a:p>
          <a:endParaRPr lang="ru-RU" sz="2400">
            <a:latin typeface="Times New Roman" panose="02020603050405020304" pitchFamily="18" charset="0"/>
            <a:cs typeface="Times New Roman" panose="02020603050405020304" pitchFamily="18" charset="0"/>
          </a:endParaRPr>
        </a:p>
      </dgm:t>
    </dgm:pt>
    <dgm:pt modelId="{07ECE8A6-6525-4978-BA36-38C88A588876}">
      <dgm:prSet custT="1"/>
      <dgm:spPr/>
      <dgm:t>
        <a:bodyPr/>
        <a:lstStyle/>
        <a:p>
          <a:r>
            <a:rPr lang="kk-KZ" sz="2400" dirty="0" smtClean="0">
              <a:latin typeface="Times New Roman" panose="02020603050405020304" pitchFamily="18" charset="0"/>
              <a:cs typeface="Times New Roman" panose="02020603050405020304" pitchFamily="18" charset="0"/>
            </a:rPr>
            <a:t>орындалатын  жұмыстың мөлшері;</a:t>
          </a:r>
          <a:endParaRPr lang="ru-RU" sz="2400" dirty="0">
            <a:latin typeface="Times New Roman" panose="02020603050405020304" pitchFamily="18" charset="0"/>
            <a:cs typeface="Times New Roman" panose="02020603050405020304" pitchFamily="18" charset="0"/>
          </a:endParaRPr>
        </a:p>
      </dgm:t>
    </dgm:pt>
    <dgm:pt modelId="{2923B3A0-2E9C-4292-9D38-860850441B7C}" type="parTrans" cxnId="{082C0E9A-D9BC-49C5-8477-960A42F1DF8B}">
      <dgm:prSet/>
      <dgm:spPr/>
      <dgm:t>
        <a:bodyPr/>
        <a:lstStyle/>
        <a:p>
          <a:endParaRPr lang="ru-RU" sz="2400">
            <a:latin typeface="Times New Roman" panose="02020603050405020304" pitchFamily="18" charset="0"/>
            <a:cs typeface="Times New Roman" panose="02020603050405020304" pitchFamily="18" charset="0"/>
          </a:endParaRPr>
        </a:p>
      </dgm:t>
    </dgm:pt>
    <dgm:pt modelId="{AED3CAE8-BE5A-43F0-AB0F-5AD40EEBE603}" type="sibTrans" cxnId="{082C0E9A-D9BC-49C5-8477-960A42F1DF8B}">
      <dgm:prSet/>
      <dgm:spPr/>
      <dgm:t>
        <a:bodyPr/>
        <a:lstStyle/>
        <a:p>
          <a:endParaRPr lang="ru-RU" sz="2400">
            <a:latin typeface="Times New Roman" panose="02020603050405020304" pitchFamily="18" charset="0"/>
            <a:cs typeface="Times New Roman" panose="02020603050405020304" pitchFamily="18" charset="0"/>
          </a:endParaRPr>
        </a:p>
      </dgm:t>
    </dgm:pt>
    <dgm:pt modelId="{017E3C97-FCC2-4BA9-A472-C244A6D384DA}">
      <dgm:prSet custT="1"/>
      <dgm:spPr/>
      <dgm:t>
        <a:bodyPr/>
        <a:lstStyle/>
        <a:p>
          <a:r>
            <a:rPr lang="kk-KZ" sz="2400" smtClean="0">
              <a:latin typeface="Times New Roman" panose="02020603050405020304" pitchFamily="18" charset="0"/>
              <a:cs typeface="Times New Roman" panose="02020603050405020304" pitchFamily="18" charset="0"/>
            </a:rPr>
            <a:t>жұмыстың  ұзақтылығы  мен өткізі мерзімі;</a:t>
          </a:r>
          <a:endParaRPr lang="ru-RU" sz="2400">
            <a:latin typeface="Times New Roman" panose="02020603050405020304" pitchFamily="18" charset="0"/>
            <a:cs typeface="Times New Roman" panose="02020603050405020304" pitchFamily="18" charset="0"/>
          </a:endParaRPr>
        </a:p>
      </dgm:t>
    </dgm:pt>
    <dgm:pt modelId="{7D91C52D-C81E-4F20-A0B8-9398554EF1E8}" type="parTrans" cxnId="{64ABEF18-93D6-437A-B94B-A440DB191F22}">
      <dgm:prSet/>
      <dgm:spPr/>
      <dgm:t>
        <a:bodyPr/>
        <a:lstStyle/>
        <a:p>
          <a:endParaRPr lang="ru-RU" sz="2400">
            <a:latin typeface="Times New Roman" panose="02020603050405020304" pitchFamily="18" charset="0"/>
            <a:cs typeface="Times New Roman" panose="02020603050405020304" pitchFamily="18" charset="0"/>
          </a:endParaRPr>
        </a:p>
      </dgm:t>
    </dgm:pt>
    <dgm:pt modelId="{780E931C-0E35-4BD9-8622-B90413A4B365}" type="sibTrans" cxnId="{64ABEF18-93D6-437A-B94B-A440DB191F22}">
      <dgm:prSet/>
      <dgm:spPr/>
      <dgm:t>
        <a:bodyPr/>
        <a:lstStyle/>
        <a:p>
          <a:endParaRPr lang="ru-RU" sz="2400">
            <a:latin typeface="Times New Roman" panose="02020603050405020304" pitchFamily="18" charset="0"/>
            <a:cs typeface="Times New Roman" panose="02020603050405020304" pitchFamily="18" charset="0"/>
          </a:endParaRPr>
        </a:p>
      </dgm:t>
    </dgm:pt>
    <dgm:pt modelId="{67611842-787D-4BAB-B908-668728205E75}">
      <dgm:prSet custT="1"/>
      <dgm:spPr/>
      <dgm:t>
        <a:bodyPr/>
        <a:lstStyle/>
        <a:p>
          <a:r>
            <a:rPr lang="kk-KZ" sz="2400" dirty="0" smtClean="0">
              <a:latin typeface="Times New Roman" panose="02020603050405020304" pitchFamily="18" charset="0"/>
              <a:cs typeface="Times New Roman" panose="02020603050405020304" pitchFamily="18" charset="0"/>
            </a:rPr>
            <a:t>аудитор қолданатын әдістер мен  тәсілдер.</a:t>
          </a:r>
          <a:endParaRPr lang="ru-RU" sz="2400" dirty="0">
            <a:latin typeface="Times New Roman" panose="02020603050405020304" pitchFamily="18" charset="0"/>
            <a:cs typeface="Times New Roman" panose="02020603050405020304" pitchFamily="18" charset="0"/>
          </a:endParaRPr>
        </a:p>
      </dgm:t>
    </dgm:pt>
    <dgm:pt modelId="{EE69FDE6-0E1E-46B2-9C04-E7A0FD450A42}" type="parTrans" cxnId="{F917881E-5153-4F3C-B507-AD11395AFBA5}">
      <dgm:prSet/>
      <dgm:spPr/>
      <dgm:t>
        <a:bodyPr/>
        <a:lstStyle/>
        <a:p>
          <a:endParaRPr lang="ru-RU" sz="2400">
            <a:latin typeface="Times New Roman" panose="02020603050405020304" pitchFamily="18" charset="0"/>
            <a:cs typeface="Times New Roman" panose="02020603050405020304" pitchFamily="18" charset="0"/>
          </a:endParaRPr>
        </a:p>
      </dgm:t>
    </dgm:pt>
    <dgm:pt modelId="{CE1A01D6-2413-4B0F-9F5F-D3901C4AE74B}" type="sibTrans" cxnId="{F917881E-5153-4F3C-B507-AD11395AFBA5}">
      <dgm:prSet/>
      <dgm:spPr/>
      <dgm:t>
        <a:bodyPr/>
        <a:lstStyle/>
        <a:p>
          <a:endParaRPr lang="ru-RU" sz="2400">
            <a:latin typeface="Times New Roman" panose="02020603050405020304" pitchFamily="18" charset="0"/>
            <a:cs typeface="Times New Roman" panose="02020603050405020304" pitchFamily="18" charset="0"/>
          </a:endParaRPr>
        </a:p>
      </dgm:t>
    </dgm:pt>
    <dgm:pt modelId="{D4F9BC50-0377-405D-844D-8BEA12C2B365}" type="pres">
      <dgm:prSet presAssocID="{4E60C908-F57E-4EC3-926B-67498D012674}" presName="diagram" presStyleCnt="0">
        <dgm:presLayoutVars>
          <dgm:dir/>
          <dgm:animLvl val="lvl"/>
          <dgm:resizeHandles val="exact"/>
        </dgm:presLayoutVars>
      </dgm:prSet>
      <dgm:spPr/>
    </dgm:pt>
    <dgm:pt modelId="{B5970724-A115-4634-B861-65D5D88FE12A}" type="pres">
      <dgm:prSet presAssocID="{5548DA99-1E3B-4EF9-AD3D-C8C4108B25DD}" presName="compNode" presStyleCnt="0"/>
      <dgm:spPr/>
    </dgm:pt>
    <dgm:pt modelId="{CFCE093D-E54E-416A-8181-4420A89C7449}" type="pres">
      <dgm:prSet presAssocID="{5548DA99-1E3B-4EF9-AD3D-C8C4108B25DD}" presName="childRect" presStyleLbl="bgAcc1" presStyleIdx="0" presStyleCnt="3">
        <dgm:presLayoutVars>
          <dgm:bulletEnabled val="1"/>
        </dgm:presLayoutVars>
      </dgm:prSet>
      <dgm:spPr/>
    </dgm:pt>
    <dgm:pt modelId="{43BC9A28-DBD4-470E-BC62-406437C805AD}" type="pres">
      <dgm:prSet presAssocID="{5548DA99-1E3B-4EF9-AD3D-C8C4108B25DD}" presName="parentText" presStyleLbl="node1" presStyleIdx="0" presStyleCnt="0">
        <dgm:presLayoutVars>
          <dgm:chMax val="0"/>
          <dgm:bulletEnabled val="1"/>
        </dgm:presLayoutVars>
      </dgm:prSet>
      <dgm:spPr/>
    </dgm:pt>
    <dgm:pt modelId="{5CC0CB06-B804-4B41-9231-2069B9276495}" type="pres">
      <dgm:prSet presAssocID="{5548DA99-1E3B-4EF9-AD3D-C8C4108B25DD}" presName="parentRect" presStyleLbl="alignNode1" presStyleIdx="0" presStyleCnt="3"/>
      <dgm:spPr/>
    </dgm:pt>
    <dgm:pt modelId="{A6EB66EA-D9E6-44F1-910E-58C480EABA18}" type="pres">
      <dgm:prSet presAssocID="{5548DA99-1E3B-4EF9-AD3D-C8C4108B25DD}" presName="adorn" presStyleLbl="fgAccFollowNode1" presStyleIdx="0" presStyleCnt="3"/>
      <dgm:spPr>
        <a:blipFill rotWithShape="1">
          <a:blip xmlns:r="http://schemas.openxmlformats.org/officeDocument/2006/relationships" r:embed="rId1"/>
          <a:stretch>
            <a:fillRect/>
          </a:stretch>
        </a:blipFill>
      </dgm:spPr>
    </dgm:pt>
    <dgm:pt modelId="{900DCC00-C70C-4224-862C-150B016A463B}" type="pres">
      <dgm:prSet presAssocID="{87F1948F-4531-42BA-A61C-69219E4E1FAE}" presName="sibTrans" presStyleLbl="sibTrans2D1" presStyleIdx="0" presStyleCnt="0"/>
      <dgm:spPr/>
    </dgm:pt>
    <dgm:pt modelId="{E1F2F552-6294-4127-90F7-28CFEF08E8A8}" type="pres">
      <dgm:prSet presAssocID="{A85D3180-A191-4501-B50C-CC88A3370E56}" presName="compNode" presStyleCnt="0"/>
      <dgm:spPr/>
    </dgm:pt>
    <dgm:pt modelId="{543F2C80-30DA-4C36-B2A6-0B88D2C756A2}" type="pres">
      <dgm:prSet presAssocID="{A85D3180-A191-4501-B50C-CC88A3370E56}" presName="childRect" presStyleLbl="bgAcc1" presStyleIdx="1" presStyleCnt="3">
        <dgm:presLayoutVars>
          <dgm:bulletEnabled val="1"/>
        </dgm:presLayoutVars>
      </dgm:prSet>
      <dgm:spPr/>
    </dgm:pt>
    <dgm:pt modelId="{6162E1C4-B91A-4898-B522-B49A34C5C540}" type="pres">
      <dgm:prSet presAssocID="{A85D3180-A191-4501-B50C-CC88A3370E56}" presName="parentText" presStyleLbl="node1" presStyleIdx="0" presStyleCnt="0">
        <dgm:presLayoutVars>
          <dgm:chMax val="0"/>
          <dgm:bulletEnabled val="1"/>
        </dgm:presLayoutVars>
      </dgm:prSet>
      <dgm:spPr/>
    </dgm:pt>
    <dgm:pt modelId="{778356BE-1C8C-4B65-B7C7-537EFA66FD95}" type="pres">
      <dgm:prSet presAssocID="{A85D3180-A191-4501-B50C-CC88A3370E56}" presName="parentRect" presStyleLbl="alignNode1" presStyleIdx="1" presStyleCnt="3"/>
      <dgm:spPr/>
    </dgm:pt>
    <dgm:pt modelId="{5DF99A3D-E169-4ECB-9AEC-16367C19B7A7}" type="pres">
      <dgm:prSet presAssocID="{A85D3180-A191-4501-B50C-CC88A3370E56}" presName="adorn" presStyleLbl="fgAccFollowNode1" presStyleIdx="1" presStyleCnt="3"/>
      <dgm:spPr>
        <a:blipFill rotWithShape="1">
          <a:blip xmlns:r="http://schemas.openxmlformats.org/officeDocument/2006/relationships" r:embed="rId1"/>
          <a:stretch>
            <a:fillRect/>
          </a:stretch>
        </a:blipFill>
      </dgm:spPr>
    </dgm:pt>
    <dgm:pt modelId="{99E1349F-7B5D-49CB-95D9-BAF5D0621478}" type="pres">
      <dgm:prSet presAssocID="{DEFAC6C3-93FB-4A3D-AD41-D819D48645BF}" presName="sibTrans" presStyleLbl="sibTrans2D1" presStyleIdx="0" presStyleCnt="0"/>
      <dgm:spPr/>
    </dgm:pt>
    <dgm:pt modelId="{FC0560AE-C989-4436-9738-2DD169268D21}" type="pres">
      <dgm:prSet presAssocID="{B80D5DC1-2ED3-4319-B978-9D55F2456626}" presName="compNode" presStyleCnt="0"/>
      <dgm:spPr/>
    </dgm:pt>
    <dgm:pt modelId="{E90674C3-F9C2-4F44-9663-0E45C39D99D2}" type="pres">
      <dgm:prSet presAssocID="{B80D5DC1-2ED3-4319-B978-9D55F2456626}" presName="childRect" presStyleLbl="bgAcc1" presStyleIdx="2" presStyleCnt="3">
        <dgm:presLayoutVars>
          <dgm:bulletEnabled val="1"/>
        </dgm:presLayoutVars>
      </dgm:prSet>
      <dgm:spPr/>
    </dgm:pt>
    <dgm:pt modelId="{58EA57AC-8979-4209-B304-0D97D0851AB1}" type="pres">
      <dgm:prSet presAssocID="{B80D5DC1-2ED3-4319-B978-9D55F2456626}" presName="parentText" presStyleLbl="node1" presStyleIdx="0" presStyleCnt="0">
        <dgm:presLayoutVars>
          <dgm:chMax val="0"/>
          <dgm:bulletEnabled val="1"/>
        </dgm:presLayoutVars>
      </dgm:prSet>
      <dgm:spPr/>
    </dgm:pt>
    <dgm:pt modelId="{DA7B56DB-014E-432F-A2F8-C0B073996FB5}" type="pres">
      <dgm:prSet presAssocID="{B80D5DC1-2ED3-4319-B978-9D55F2456626}" presName="parentRect" presStyleLbl="alignNode1" presStyleIdx="2" presStyleCnt="3"/>
      <dgm:spPr/>
    </dgm:pt>
    <dgm:pt modelId="{5D0990E7-9EA0-4CD6-88A6-4FF0E8AE0544}" type="pres">
      <dgm:prSet presAssocID="{B80D5DC1-2ED3-4319-B978-9D55F2456626}" presName="adorn" presStyleLbl="fgAccFollowNode1" presStyleIdx="2" presStyleCnt="3"/>
      <dgm:spPr>
        <a:blipFill rotWithShape="1">
          <a:blip xmlns:r="http://schemas.openxmlformats.org/officeDocument/2006/relationships" r:embed="rId1"/>
          <a:stretch>
            <a:fillRect/>
          </a:stretch>
        </a:blipFill>
      </dgm:spPr>
    </dgm:pt>
  </dgm:ptLst>
  <dgm:cxnLst>
    <dgm:cxn modelId="{76908FCA-B3E2-45C8-9FEB-A38618285017}" type="presOf" srcId="{87F1948F-4531-42BA-A61C-69219E4E1FAE}" destId="{900DCC00-C70C-4224-862C-150B016A463B}" srcOrd="0" destOrd="0" presId="urn:microsoft.com/office/officeart/2005/8/layout/bList2"/>
    <dgm:cxn modelId="{F917881E-5153-4F3C-B507-AD11395AFBA5}" srcId="{B80D5DC1-2ED3-4319-B978-9D55F2456626}" destId="{67611842-787D-4BAB-B908-668728205E75}" srcOrd="0" destOrd="0" parTransId="{EE69FDE6-0E1E-46B2-9C04-E7A0FD450A42}" sibTransId="{CE1A01D6-2413-4B0F-9F5F-D3901C4AE74B}"/>
    <dgm:cxn modelId="{4A7479EE-13BA-4FE3-9076-E567EB7CD004}" srcId="{4E60C908-F57E-4EC3-926B-67498D012674}" destId="{A85D3180-A191-4501-B50C-CC88A3370E56}" srcOrd="1" destOrd="0" parTransId="{99D34412-E04E-4B33-8E36-1BAAD099AA7A}" sibTransId="{DEFAC6C3-93FB-4A3D-AD41-D819D48645BF}"/>
    <dgm:cxn modelId="{3983629E-2078-459D-9721-D82D0315C723}" type="presOf" srcId="{017E3C97-FCC2-4BA9-A472-C244A6D384DA}" destId="{543F2C80-30DA-4C36-B2A6-0B88D2C756A2}" srcOrd="0" destOrd="0" presId="urn:microsoft.com/office/officeart/2005/8/layout/bList2"/>
    <dgm:cxn modelId="{0E7AD76D-703C-44B9-AE50-B8F19359CDEA}" type="presOf" srcId="{07ECE8A6-6525-4978-BA36-38C88A588876}" destId="{CFCE093D-E54E-416A-8181-4420A89C7449}" srcOrd="0" destOrd="0" presId="urn:microsoft.com/office/officeart/2005/8/layout/bList2"/>
    <dgm:cxn modelId="{D40082C6-964E-4290-8975-E5E095BF5ACB}" type="presOf" srcId="{A85D3180-A191-4501-B50C-CC88A3370E56}" destId="{778356BE-1C8C-4B65-B7C7-537EFA66FD95}" srcOrd="1" destOrd="0" presId="urn:microsoft.com/office/officeart/2005/8/layout/bList2"/>
    <dgm:cxn modelId="{039CFADA-B9DA-4305-942F-27ED4C46E3A4}" type="presOf" srcId="{67611842-787D-4BAB-B908-668728205E75}" destId="{E90674C3-F9C2-4F44-9663-0E45C39D99D2}" srcOrd="0" destOrd="0" presId="urn:microsoft.com/office/officeart/2005/8/layout/bList2"/>
    <dgm:cxn modelId="{DCFECFE3-7EFE-400B-9AB7-C3E221FAA2C5}" type="presOf" srcId="{B80D5DC1-2ED3-4319-B978-9D55F2456626}" destId="{DA7B56DB-014E-432F-A2F8-C0B073996FB5}" srcOrd="1" destOrd="0" presId="urn:microsoft.com/office/officeart/2005/8/layout/bList2"/>
    <dgm:cxn modelId="{F831B76F-A7B2-4F77-BAF9-D8002B28E12A}" type="presOf" srcId="{4E60C908-F57E-4EC3-926B-67498D012674}" destId="{D4F9BC50-0377-405D-844D-8BEA12C2B365}" srcOrd="0" destOrd="0" presId="urn:microsoft.com/office/officeart/2005/8/layout/bList2"/>
    <dgm:cxn modelId="{6939002F-1DE8-4E57-902B-D0C648A78E89}" srcId="{4E60C908-F57E-4EC3-926B-67498D012674}" destId="{B80D5DC1-2ED3-4319-B978-9D55F2456626}" srcOrd="2" destOrd="0" parTransId="{31E7AC0A-6180-46A9-B9AB-C70DBBC0F8E0}" sibTransId="{4DB7E153-D6F4-4C09-8CAD-EDF260C9FB89}"/>
    <dgm:cxn modelId="{64ABEF18-93D6-437A-B94B-A440DB191F22}" srcId="{A85D3180-A191-4501-B50C-CC88A3370E56}" destId="{017E3C97-FCC2-4BA9-A472-C244A6D384DA}" srcOrd="0" destOrd="0" parTransId="{7D91C52D-C81E-4F20-A0B8-9398554EF1E8}" sibTransId="{780E931C-0E35-4BD9-8622-B90413A4B365}"/>
    <dgm:cxn modelId="{B906CF09-6974-41C9-BBC9-692892FEF255}" type="presOf" srcId="{B80D5DC1-2ED3-4319-B978-9D55F2456626}" destId="{58EA57AC-8979-4209-B304-0D97D0851AB1}" srcOrd="0" destOrd="0" presId="urn:microsoft.com/office/officeart/2005/8/layout/bList2"/>
    <dgm:cxn modelId="{9303A476-EA6B-4030-8DA4-071435F216DE}" type="presOf" srcId="{A85D3180-A191-4501-B50C-CC88A3370E56}" destId="{6162E1C4-B91A-4898-B522-B49A34C5C540}" srcOrd="0" destOrd="0" presId="urn:microsoft.com/office/officeart/2005/8/layout/bList2"/>
    <dgm:cxn modelId="{E48A6826-812F-49B1-A4F6-5D524AEFDA01}" srcId="{4E60C908-F57E-4EC3-926B-67498D012674}" destId="{5548DA99-1E3B-4EF9-AD3D-C8C4108B25DD}" srcOrd="0" destOrd="0" parTransId="{7B66109D-0F3D-4753-B055-7C8AA0920388}" sibTransId="{87F1948F-4531-42BA-A61C-69219E4E1FAE}"/>
    <dgm:cxn modelId="{7E0DBDB0-7E0E-4ED7-A887-8B24E7A74F60}" type="presOf" srcId="{5548DA99-1E3B-4EF9-AD3D-C8C4108B25DD}" destId="{43BC9A28-DBD4-470E-BC62-406437C805AD}" srcOrd="0" destOrd="0" presId="urn:microsoft.com/office/officeart/2005/8/layout/bList2"/>
    <dgm:cxn modelId="{9A3EFAD3-F555-4D8A-B703-488F16584390}" type="presOf" srcId="{5548DA99-1E3B-4EF9-AD3D-C8C4108B25DD}" destId="{5CC0CB06-B804-4B41-9231-2069B9276495}" srcOrd="1" destOrd="0" presId="urn:microsoft.com/office/officeart/2005/8/layout/bList2"/>
    <dgm:cxn modelId="{5934A4D2-1137-40E4-8697-071C5F5807C2}" type="presOf" srcId="{DEFAC6C3-93FB-4A3D-AD41-D819D48645BF}" destId="{99E1349F-7B5D-49CB-95D9-BAF5D0621478}" srcOrd="0" destOrd="0" presId="urn:microsoft.com/office/officeart/2005/8/layout/bList2"/>
    <dgm:cxn modelId="{082C0E9A-D9BC-49C5-8477-960A42F1DF8B}" srcId="{5548DA99-1E3B-4EF9-AD3D-C8C4108B25DD}" destId="{07ECE8A6-6525-4978-BA36-38C88A588876}" srcOrd="0" destOrd="0" parTransId="{2923B3A0-2E9C-4292-9D38-860850441B7C}" sibTransId="{AED3CAE8-BE5A-43F0-AB0F-5AD40EEBE603}"/>
    <dgm:cxn modelId="{7E632C40-880C-413F-B543-85426D532A74}" type="presParOf" srcId="{D4F9BC50-0377-405D-844D-8BEA12C2B365}" destId="{B5970724-A115-4634-B861-65D5D88FE12A}" srcOrd="0" destOrd="0" presId="urn:microsoft.com/office/officeart/2005/8/layout/bList2"/>
    <dgm:cxn modelId="{E1AFF87D-CF7E-475E-B8F8-2FB89D4215C5}" type="presParOf" srcId="{B5970724-A115-4634-B861-65D5D88FE12A}" destId="{CFCE093D-E54E-416A-8181-4420A89C7449}" srcOrd="0" destOrd="0" presId="urn:microsoft.com/office/officeart/2005/8/layout/bList2"/>
    <dgm:cxn modelId="{734823C6-9307-4970-AA46-FAE492C667C0}" type="presParOf" srcId="{B5970724-A115-4634-B861-65D5D88FE12A}" destId="{43BC9A28-DBD4-470E-BC62-406437C805AD}" srcOrd="1" destOrd="0" presId="urn:microsoft.com/office/officeart/2005/8/layout/bList2"/>
    <dgm:cxn modelId="{D721852E-2AAB-4CB3-B410-B6E893B3BCB4}" type="presParOf" srcId="{B5970724-A115-4634-B861-65D5D88FE12A}" destId="{5CC0CB06-B804-4B41-9231-2069B9276495}" srcOrd="2" destOrd="0" presId="urn:microsoft.com/office/officeart/2005/8/layout/bList2"/>
    <dgm:cxn modelId="{7F3DC041-2BD4-45B5-96AE-5425186C195A}" type="presParOf" srcId="{B5970724-A115-4634-B861-65D5D88FE12A}" destId="{A6EB66EA-D9E6-44F1-910E-58C480EABA18}" srcOrd="3" destOrd="0" presId="urn:microsoft.com/office/officeart/2005/8/layout/bList2"/>
    <dgm:cxn modelId="{5CC04BF3-65EF-4BAB-A171-E91A249980EE}" type="presParOf" srcId="{D4F9BC50-0377-405D-844D-8BEA12C2B365}" destId="{900DCC00-C70C-4224-862C-150B016A463B}" srcOrd="1" destOrd="0" presId="urn:microsoft.com/office/officeart/2005/8/layout/bList2"/>
    <dgm:cxn modelId="{6B4CF598-7375-48F1-8537-041D81FE180A}" type="presParOf" srcId="{D4F9BC50-0377-405D-844D-8BEA12C2B365}" destId="{E1F2F552-6294-4127-90F7-28CFEF08E8A8}" srcOrd="2" destOrd="0" presId="urn:microsoft.com/office/officeart/2005/8/layout/bList2"/>
    <dgm:cxn modelId="{7D6AFA96-C94D-4157-B9E9-1CDFE5C56738}" type="presParOf" srcId="{E1F2F552-6294-4127-90F7-28CFEF08E8A8}" destId="{543F2C80-30DA-4C36-B2A6-0B88D2C756A2}" srcOrd="0" destOrd="0" presId="urn:microsoft.com/office/officeart/2005/8/layout/bList2"/>
    <dgm:cxn modelId="{8CF3CEAF-B5B6-4190-92C0-B399ADF4AB50}" type="presParOf" srcId="{E1F2F552-6294-4127-90F7-28CFEF08E8A8}" destId="{6162E1C4-B91A-4898-B522-B49A34C5C540}" srcOrd="1" destOrd="0" presId="urn:microsoft.com/office/officeart/2005/8/layout/bList2"/>
    <dgm:cxn modelId="{C004342D-933A-4086-A105-D14069EF589D}" type="presParOf" srcId="{E1F2F552-6294-4127-90F7-28CFEF08E8A8}" destId="{778356BE-1C8C-4B65-B7C7-537EFA66FD95}" srcOrd="2" destOrd="0" presId="urn:microsoft.com/office/officeart/2005/8/layout/bList2"/>
    <dgm:cxn modelId="{3A641C5C-9648-4FDA-A2EF-07033F4EE890}" type="presParOf" srcId="{E1F2F552-6294-4127-90F7-28CFEF08E8A8}" destId="{5DF99A3D-E169-4ECB-9AEC-16367C19B7A7}" srcOrd="3" destOrd="0" presId="urn:microsoft.com/office/officeart/2005/8/layout/bList2"/>
    <dgm:cxn modelId="{D4BB9F67-374F-4584-86D1-2D45E47F87B3}" type="presParOf" srcId="{D4F9BC50-0377-405D-844D-8BEA12C2B365}" destId="{99E1349F-7B5D-49CB-95D9-BAF5D0621478}" srcOrd="3" destOrd="0" presId="urn:microsoft.com/office/officeart/2005/8/layout/bList2"/>
    <dgm:cxn modelId="{550ACF7A-D65D-4EFF-8037-EEB0DB26176B}" type="presParOf" srcId="{D4F9BC50-0377-405D-844D-8BEA12C2B365}" destId="{FC0560AE-C989-4436-9738-2DD169268D21}" srcOrd="4" destOrd="0" presId="urn:microsoft.com/office/officeart/2005/8/layout/bList2"/>
    <dgm:cxn modelId="{71CC66E5-1609-4996-A92A-3570F49D70A9}" type="presParOf" srcId="{FC0560AE-C989-4436-9738-2DD169268D21}" destId="{E90674C3-F9C2-4F44-9663-0E45C39D99D2}" srcOrd="0" destOrd="0" presId="urn:microsoft.com/office/officeart/2005/8/layout/bList2"/>
    <dgm:cxn modelId="{2B6E35EF-1F7A-4920-B3BA-59027835681F}" type="presParOf" srcId="{FC0560AE-C989-4436-9738-2DD169268D21}" destId="{58EA57AC-8979-4209-B304-0D97D0851AB1}" srcOrd="1" destOrd="0" presId="urn:microsoft.com/office/officeart/2005/8/layout/bList2"/>
    <dgm:cxn modelId="{EC5C872E-724D-47AD-A7D9-B7033B90A810}" type="presParOf" srcId="{FC0560AE-C989-4436-9738-2DD169268D21}" destId="{DA7B56DB-014E-432F-A2F8-C0B073996FB5}" srcOrd="2" destOrd="0" presId="urn:microsoft.com/office/officeart/2005/8/layout/bList2"/>
    <dgm:cxn modelId="{B88C7A4C-DC8C-4A99-BC86-E163AED65810}" type="presParOf" srcId="{FC0560AE-C989-4436-9738-2DD169268D21}" destId="{5D0990E7-9EA0-4CD6-88A6-4FF0E8AE0544}"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C41A771-982D-4284-BDE6-E8AB1BFA0E7F}"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ru-RU"/>
        </a:p>
      </dgm:t>
    </dgm:pt>
    <dgm:pt modelId="{BEAA700D-89A3-4E1E-B27E-AB3162F0691B}">
      <dgm:prSet phldrT="[Текст]" custT="1"/>
      <dgm:spPr/>
      <dgm:t>
        <a:bodyPr/>
        <a:lstStyle/>
        <a:p>
          <a:r>
            <a:rPr lang="kk-KZ" sz="2400" dirty="0" smtClean="0">
              <a:latin typeface="Times New Roman" pitchFamily="18" charset="0"/>
              <a:cs typeface="Times New Roman" pitchFamily="18" charset="0"/>
            </a:rPr>
            <a:t>Бағдарлама</a:t>
          </a:r>
          <a:endParaRPr lang="ru-RU" sz="2400" dirty="0">
            <a:latin typeface="Times New Roman" pitchFamily="18" charset="0"/>
            <a:cs typeface="Times New Roman" pitchFamily="18" charset="0"/>
          </a:endParaRPr>
        </a:p>
      </dgm:t>
    </dgm:pt>
    <dgm:pt modelId="{56A310CA-0A34-4195-8A3A-2F10884D0C3F}" type="parTrans" cxnId="{964BC836-A713-442A-9AA9-1FAE898C3A46}">
      <dgm:prSet/>
      <dgm:spPr/>
      <dgm:t>
        <a:bodyPr/>
        <a:lstStyle/>
        <a:p>
          <a:endParaRPr lang="ru-RU"/>
        </a:p>
      </dgm:t>
    </dgm:pt>
    <dgm:pt modelId="{FFECCF51-2675-4EA0-B68F-B5A4C746F722}" type="sibTrans" cxnId="{964BC836-A713-442A-9AA9-1FAE898C3A46}">
      <dgm:prSet/>
      <dgm:spPr/>
      <dgm:t>
        <a:bodyPr/>
        <a:lstStyle/>
        <a:p>
          <a:endParaRPr lang="ru-RU"/>
        </a:p>
      </dgm:t>
    </dgm:pt>
    <dgm:pt modelId="{2472147C-FCFD-4BF5-B972-EA7F6DF1C380}">
      <dgm:prSet phldrT="[Текст]"/>
      <dgm:spPr/>
      <dgm:t>
        <a:bodyPr/>
        <a:lstStyle/>
        <a:p>
          <a:r>
            <a:rPr lang="ru-RU" smtClean="0">
              <a:latin typeface="Times New Roman" pitchFamily="18" charset="0"/>
              <a:cs typeface="Times New Roman" pitchFamily="18" charset="0"/>
            </a:rPr>
            <a:t>2.Ж</a:t>
          </a:r>
          <a:r>
            <a:rPr lang="kk-KZ" smtClean="0">
              <a:latin typeface="Times New Roman" pitchFamily="18" charset="0"/>
              <a:cs typeface="Times New Roman" pitchFamily="18" charset="0"/>
            </a:rPr>
            <a:t>ұмыс түрлері </a:t>
          </a:r>
          <a:endParaRPr lang="ru-RU" dirty="0">
            <a:latin typeface="Times New Roman" pitchFamily="18" charset="0"/>
            <a:cs typeface="Times New Roman" pitchFamily="18" charset="0"/>
          </a:endParaRPr>
        </a:p>
      </dgm:t>
    </dgm:pt>
    <dgm:pt modelId="{71E7D7CB-366C-413B-9144-4D03467F1507}" type="parTrans" cxnId="{5C5CA062-5BF8-48A2-8EE9-3DE51199C34C}">
      <dgm:prSet/>
      <dgm:spPr/>
      <dgm:t>
        <a:bodyPr/>
        <a:lstStyle/>
        <a:p>
          <a:endParaRPr lang="ru-RU"/>
        </a:p>
      </dgm:t>
    </dgm:pt>
    <dgm:pt modelId="{D47DC8FB-D9A5-457C-882B-88D33932ED3D}" type="sibTrans" cxnId="{5C5CA062-5BF8-48A2-8EE9-3DE51199C34C}">
      <dgm:prSet/>
      <dgm:spPr/>
      <dgm:t>
        <a:bodyPr/>
        <a:lstStyle/>
        <a:p>
          <a:endParaRPr lang="ru-RU"/>
        </a:p>
      </dgm:t>
    </dgm:pt>
    <dgm:pt modelId="{8166F47A-FC4C-4D16-B26B-022A6D6D4072}">
      <dgm:prSet phldrT="[Текст]"/>
      <dgm:spPr/>
      <dgm:t>
        <a:bodyPr/>
        <a:lstStyle/>
        <a:p>
          <a:r>
            <a:rPr lang="ru-RU" smtClean="0">
              <a:latin typeface="Times New Roman" pitchFamily="18" charset="0"/>
              <a:cs typeface="Times New Roman" pitchFamily="18" charset="0"/>
            </a:rPr>
            <a:t>1.А</a:t>
          </a:r>
          <a:r>
            <a:rPr lang="kk-KZ" smtClean="0">
              <a:latin typeface="Times New Roman" pitchFamily="18" charset="0"/>
              <a:cs typeface="Times New Roman" pitchFamily="18" charset="0"/>
            </a:rPr>
            <a:t>удит жүргізу ережесі</a:t>
          </a:r>
          <a:endParaRPr lang="ru-RU" dirty="0">
            <a:latin typeface="Times New Roman" pitchFamily="18" charset="0"/>
            <a:cs typeface="Times New Roman" pitchFamily="18" charset="0"/>
          </a:endParaRPr>
        </a:p>
      </dgm:t>
    </dgm:pt>
    <dgm:pt modelId="{5A5AEF1F-F5FD-490E-A5AA-DCAF3152A0C9}" type="parTrans" cxnId="{ACCF6050-FD17-4191-A6C1-684C3C7E1646}">
      <dgm:prSet/>
      <dgm:spPr/>
      <dgm:t>
        <a:bodyPr/>
        <a:lstStyle/>
        <a:p>
          <a:endParaRPr lang="ru-RU"/>
        </a:p>
      </dgm:t>
    </dgm:pt>
    <dgm:pt modelId="{2F18F97A-5BFB-48E4-85CD-D2925D0A9397}" type="sibTrans" cxnId="{ACCF6050-FD17-4191-A6C1-684C3C7E1646}">
      <dgm:prSet/>
      <dgm:spPr/>
      <dgm:t>
        <a:bodyPr/>
        <a:lstStyle/>
        <a:p>
          <a:endParaRPr lang="ru-RU"/>
        </a:p>
      </dgm:t>
    </dgm:pt>
    <dgm:pt modelId="{1A60AB35-F9F3-42BE-B70B-CC083EACEB1E}">
      <dgm:prSet phldrT="[Текст]"/>
      <dgm:spPr/>
      <dgm:t>
        <a:bodyPr/>
        <a:lstStyle/>
        <a:p>
          <a:r>
            <a:rPr lang="ru-RU" smtClean="0">
              <a:latin typeface="Times New Roman" pitchFamily="18" charset="0"/>
              <a:cs typeface="Times New Roman" pitchFamily="18" charset="0"/>
            </a:rPr>
            <a:t>3.С</a:t>
          </a:r>
          <a:r>
            <a:rPr lang="kk-KZ" smtClean="0">
              <a:latin typeface="Times New Roman" pitchFamily="18" charset="0"/>
              <a:cs typeface="Times New Roman" pitchFamily="18" charset="0"/>
            </a:rPr>
            <a:t>ұрыптау негізін анықтайтын негізгі аудит құжаты </a:t>
          </a:r>
          <a:endParaRPr lang="ru-RU" dirty="0">
            <a:latin typeface="Times New Roman" pitchFamily="18" charset="0"/>
            <a:cs typeface="Times New Roman" pitchFamily="18" charset="0"/>
          </a:endParaRPr>
        </a:p>
      </dgm:t>
    </dgm:pt>
    <dgm:pt modelId="{2FE88F2E-C0A9-4139-B287-28C502CD279B}" type="parTrans" cxnId="{56DF6FE2-4BF2-4D98-8368-DADC81E0FDDB}">
      <dgm:prSet/>
      <dgm:spPr/>
      <dgm:t>
        <a:bodyPr/>
        <a:lstStyle/>
        <a:p>
          <a:endParaRPr lang="ru-RU"/>
        </a:p>
      </dgm:t>
    </dgm:pt>
    <dgm:pt modelId="{950AF311-ACB7-4779-AA01-D38FEC6F1C07}" type="sibTrans" cxnId="{56DF6FE2-4BF2-4D98-8368-DADC81E0FDDB}">
      <dgm:prSet/>
      <dgm:spPr/>
      <dgm:t>
        <a:bodyPr/>
        <a:lstStyle/>
        <a:p>
          <a:endParaRPr lang="ru-RU"/>
        </a:p>
      </dgm:t>
    </dgm:pt>
    <dgm:pt modelId="{67DF7D13-BEDA-46FD-891E-F56BEFFCEA8D}" type="pres">
      <dgm:prSet presAssocID="{1C41A771-982D-4284-BDE6-E8AB1BFA0E7F}" presName="cycle" presStyleCnt="0">
        <dgm:presLayoutVars>
          <dgm:chMax val="1"/>
          <dgm:dir/>
          <dgm:animLvl val="ctr"/>
          <dgm:resizeHandles val="exact"/>
        </dgm:presLayoutVars>
      </dgm:prSet>
      <dgm:spPr/>
      <dgm:t>
        <a:bodyPr/>
        <a:lstStyle/>
        <a:p>
          <a:endParaRPr lang="ru-RU"/>
        </a:p>
      </dgm:t>
    </dgm:pt>
    <dgm:pt modelId="{4517E1C1-7BF6-437C-8EC3-A19A9CC65744}" type="pres">
      <dgm:prSet presAssocID="{BEAA700D-89A3-4E1E-B27E-AB3162F0691B}" presName="centerShape" presStyleLbl="node0" presStyleIdx="0" presStyleCnt="1" custScaleX="124392" custLinFactNeighborX="-644" custLinFactNeighborY="17"/>
      <dgm:spPr/>
      <dgm:t>
        <a:bodyPr/>
        <a:lstStyle/>
        <a:p>
          <a:endParaRPr lang="ru-RU"/>
        </a:p>
      </dgm:t>
    </dgm:pt>
    <dgm:pt modelId="{BA91446F-1E77-4471-9E11-4154AA18A340}" type="pres">
      <dgm:prSet presAssocID="{71E7D7CB-366C-413B-9144-4D03467F1507}" presName="parTrans" presStyleLbl="bgSibTrans2D1" presStyleIdx="0" presStyleCnt="3" custLinFactNeighborX="13569" custLinFactNeighborY="-20754"/>
      <dgm:spPr/>
      <dgm:t>
        <a:bodyPr/>
        <a:lstStyle/>
        <a:p>
          <a:endParaRPr lang="ru-RU"/>
        </a:p>
      </dgm:t>
    </dgm:pt>
    <dgm:pt modelId="{D3404109-12A7-40F6-9040-260D81417636}" type="pres">
      <dgm:prSet presAssocID="{2472147C-FCFD-4BF5-B972-EA7F6DF1C380}" presName="node" presStyleLbl="node1" presStyleIdx="0" presStyleCnt="3" custScaleX="143477" custScaleY="122851" custRadScaleRad="140631" custRadScaleInc="-22484">
        <dgm:presLayoutVars>
          <dgm:bulletEnabled val="1"/>
        </dgm:presLayoutVars>
      </dgm:prSet>
      <dgm:spPr/>
      <dgm:t>
        <a:bodyPr/>
        <a:lstStyle/>
        <a:p>
          <a:endParaRPr lang="ru-RU"/>
        </a:p>
      </dgm:t>
    </dgm:pt>
    <dgm:pt modelId="{AE827B43-C368-4A7F-96B0-B4EAD30FFB8E}" type="pres">
      <dgm:prSet presAssocID="{5A5AEF1F-F5FD-490E-A5AA-DCAF3152A0C9}" presName="parTrans" presStyleLbl="bgSibTrans2D1" presStyleIdx="1" presStyleCnt="3" custLinFactNeighborX="1102" custLinFactNeighborY="35522"/>
      <dgm:spPr/>
      <dgm:t>
        <a:bodyPr/>
        <a:lstStyle/>
        <a:p>
          <a:endParaRPr lang="ru-RU"/>
        </a:p>
      </dgm:t>
    </dgm:pt>
    <dgm:pt modelId="{D9168284-6A27-47C0-81A7-C54984633DD5}" type="pres">
      <dgm:prSet presAssocID="{8166F47A-FC4C-4D16-B26B-022A6D6D4072}" presName="node" presStyleLbl="node1" presStyleIdx="1" presStyleCnt="3" custScaleX="151437">
        <dgm:presLayoutVars>
          <dgm:bulletEnabled val="1"/>
        </dgm:presLayoutVars>
      </dgm:prSet>
      <dgm:spPr/>
      <dgm:t>
        <a:bodyPr/>
        <a:lstStyle/>
        <a:p>
          <a:endParaRPr lang="ru-RU"/>
        </a:p>
      </dgm:t>
    </dgm:pt>
    <dgm:pt modelId="{0F7A3089-4568-41C4-8721-50C25FA61C79}" type="pres">
      <dgm:prSet presAssocID="{2FE88F2E-C0A9-4139-B287-28C502CD279B}" presName="parTrans" presStyleLbl="bgSibTrans2D1" presStyleIdx="2" presStyleCnt="3" custLinFactNeighborX="-7510" custLinFactNeighborY="8881"/>
      <dgm:spPr/>
      <dgm:t>
        <a:bodyPr/>
        <a:lstStyle/>
        <a:p>
          <a:endParaRPr lang="ru-RU"/>
        </a:p>
      </dgm:t>
    </dgm:pt>
    <dgm:pt modelId="{441FACA0-A622-475B-82F8-DCDEEA7FFF28}" type="pres">
      <dgm:prSet presAssocID="{1A60AB35-F9F3-42BE-B70B-CC083EACEB1E}" presName="node" presStyleLbl="node1" presStyleIdx="2" presStyleCnt="3" custScaleX="155290" custScaleY="153977" custRadScaleRad="137406" custRadScaleInc="22081">
        <dgm:presLayoutVars>
          <dgm:bulletEnabled val="1"/>
        </dgm:presLayoutVars>
      </dgm:prSet>
      <dgm:spPr/>
      <dgm:t>
        <a:bodyPr/>
        <a:lstStyle/>
        <a:p>
          <a:endParaRPr lang="ru-RU"/>
        </a:p>
      </dgm:t>
    </dgm:pt>
  </dgm:ptLst>
  <dgm:cxnLst>
    <dgm:cxn modelId="{6EF1FC4C-61EC-4475-8007-F049859D9A44}" type="presOf" srcId="{2FE88F2E-C0A9-4139-B287-28C502CD279B}" destId="{0F7A3089-4568-41C4-8721-50C25FA61C79}" srcOrd="0" destOrd="0" presId="urn:microsoft.com/office/officeart/2005/8/layout/radial4"/>
    <dgm:cxn modelId="{AF11B613-96EA-4467-958D-D7FAA7BCA192}" type="presOf" srcId="{5A5AEF1F-F5FD-490E-A5AA-DCAF3152A0C9}" destId="{AE827B43-C368-4A7F-96B0-B4EAD30FFB8E}" srcOrd="0" destOrd="0" presId="urn:microsoft.com/office/officeart/2005/8/layout/radial4"/>
    <dgm:cxn modelId="{964BC836-A713-442A-9AA9-1FAE898C3A46}" srcId="{1C41A771-982D-4284-BDE6-E8AB1BFA0E7F}" destId="{BEAA700D-89A3-4E1E-B27E-AB3162F0691B}" srcOrd="0" destOrd="0" parTransId="{56A310CA-0A34-4195-8A3A-2F10884D0C3F}" sibTransId="{FFECCF51-2675-4EA0-B68F-B5A4C746F722}"/>
    <dgm:cxn modelId="{5C5CA062-5BF8-48A2-8EE9-3DE51199C34C}" srcId="{BEAA700D-89A3-4E1E-B27E-AB3162F0691B}" destId="{2472147C-FCFD-4BF5-B972-EA7F6DF1C380}" srcOrd="0" destOrd="0" parTransId="{71E7D7CB-366C-413B-9144-4D03467F1507}" sibTransId="{D47DC8FB-D9A5-457C-882B-88D33932ED3D}"/>
    <dgm:cxn modelId="{2DAC07AC-55D8-425F-8089-CDEB4FC1E377}" type="presOf" srcId="{1C41A771-982D-4284-BDE6-E8AB1BFA0E7F}" destId="{67DF7D13-BEDA-46FD-891E-F56BEFFCEA8D}" srcOrd="0" destOrd="0" presId="urn:microsoft.com/office/officeart/2005/8/layout/radial4"/>
    <dgm:cxn modelId="{1417A61B-A9A9-4FD7-8EF5-515DDCF66B84}" type="presOf" srcId="{71E7D7CB-366C-413B-9144-4D03467F1507}" destId="{BA91446F-1E77-4471-9E11-4154AA18A340}" srcOrd="0" destOrd="0" presId="urn:microsoft.com/office/officeart/2005/8/layout/radial4"/>
    <dgm:cxn modelId="{ACCF6050-FD17-4191-A6C1-684C3C7E1646}" srcId="{BEAA700D-89A3-4E1E-B27E-AB3162F0691B}" destId="{8166F47A-FC4C-4D16-B26B-022A6D6D4072}" srcOrd="1" destOrd="0" parTransId="{5A5AEF1F-F5FD-490E-A5AA-DCAF3152A0C9}" sibTransId="{2F18F97A-5BFB-48E4-85CD-D2925D0A9397}"/>
    <dgm:cxn modelId="{72A7071E-E6BE-47A0-BCCD-2E69374DD642}" type="presOf" srcId="{8166F47A-FC4C-4D16-B26B-022A6D6D4072}" destId="{D9168284-6A27-47C0-81A7-C54984633DD5}" srcOrd="0" destOrd="0" presId="urn:microsoft.com/office/officeart/2005/8/layout/radial4"/>
    <dgm:cxn modelId="{5F184262-FBE5-4CA4-BF06-7B67EFAD2C2F}" type="presOf" srcId="{1A60AB35-F9F3-42BE-B70B-CC083EACEB1E}" destId="{441FACA0-A622-475B-82F8-DCDEEA7FFF28}" srcOrd="0" destOrd="0" presId="urn:microsoft.com/office/officeart/2005/8/layout/radial4"/>
    <dgm:cxn modelId="{79A529FD-47A9-4F18-A478-0E5552120E31}" type="presOf" srcId="{2472147C-FCFD-4BF5-B972-EA7F6DF1C380}" destId="{D3404109-12A7-40F6-9040-260D81417636}" srcOrd="0" destOrd="0" presId="urn:microsoft.com/office/officeart/2005/8/layout/radial4"/>
    <dgm:cxn modelId="{56DF6FE2-4BF2-4D98-8368-DADC81E0FDDB}" srcId="{BEAA700D-89A3-4E1E-B27E-AB3162F0691B}" destId="{1A60AB35-F9F3-42BE-B70B-CC083EACEB1E}" srcOrd="2" destOrd="0" parTransId="{2FE88F2E-C0A9-4139-B287-28C502CD279B}" sibTransId="{950AF311-ACB7-4779-AA01-D38FEC6F1C07}"/>
    <dgm:cxn modelId="{34670B13-77F3-4FAF-A4A6-BB074CCF6BA7}" type="presOf" srcId="{BEAA700D-89A3-4E1E-B27E-AB3162F0691B}" destId="{4517E1C1-7BF6-437C-8EC3-A19A9CC65744}" srcOrd="0" destOrd="0" presId="urn:microsoft.com/office/officeart/2005/8/layout/radial4"/>
    <dgm:cxn modelId="{D5B47289-4F21-4B75-BF16-2C8AFC444F82}" type="presParOf" srcId="{67DF7D13-BEDA-46FD-891E-F56BEFFCEA8D}" destId="{4517E1C1-7BF6-437C-8EC3-A19A9CC65744}" srcOrd="0" destOrd="0" presId="urn:microsoft.com/office/officeart/2005/8/layout/radial4"/>
    <dgm:cxn modelId="{58A5E8D2-1286-4508-8756-3586D6985CA7}" type="presParOf" srcId="{67DF7D13-BEDA-46FD-891E-F56BEFFCEA8D}" destId="{BA91446F-1E77-4471-9E11-4154AA18A340}" srcOrd="1" destOrd="0" presId="urn:microsoft.com/office/officeart/2005/8/layout/radial4"/>
    <dgm:cxn modelId="{C3FD8556-0D98-406D-973E-DB8A349F7B7F}" type="presParOf" srcId="{67DF7D13-BEDA-46FD-891E-F56BEFFCEA8D}" destId="{D3404109-12A7-40F6-9040-260D81417636}" srcOrd="2" destOrd="0" presId="urn:microsoft.com/office/officeart/2005/8/layout/radial4"/>
    <dgm:cxn modelId="{0D33BBDF-75E9-463E-82D5-1EE169071EBF}" type="presParOf" srcId="{67DF7D13-BEDA-46FD-891E-F56BEFFCEA8D}" destId="{AE827B43-C368-4A7F-96B0-B4EAD30FFB8E}" srcOrd="3" destOrd="0" presId="urn:microsoft.com/office/officeart/2005/8/layout/radial4"/>
    <dgm:cxn modelId="{BA7B9293-2898-4C78-991F-2CAF8A6FF27B}" type="presParOf" srcId="{67DF7D13-BEDA-46FD-891E-F56BEFFCEA8D}" destId="{D9168284-6A27-47C0-81A7-C54984633DD5}" srcOrd="4" destOrd="0" presId="urn:microsoft.com/office/officeart/2005/8/layout/radial4"/>
    <dgm:cxn modelId="{05ABAD8F-993F-4787-9AEC-E9D14008A4A5}" type="presParOf" srcId="{67DF7D13-BEDA-46FD-891E-F56BEFFCEA8D}" destId="{0F7A3089-4568-41C4-8721-50C25FA61C79}" srcOrd="5" destOrd="0" presId="urn:microsoft.com/office/officeart/2005/8/layout/radial4"/>
    <dgm:cxn modelId="{EBD9A487-2EFE-4FE5-B85D-7DDA3FDEEB9C}" type="presParOf" srcId="{67DF7D13-BEDA-46FD-891E-F56BEFFCEA8D}" destId="{441FACA0-A622-475B-82F8-DCDEEA7FFF28}"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18C05F-8B11-4788-AE9A-034FEF2D52CE}">
      <dsp:nvSpPr>
        <dsp:cNvPr id="0" name=""/>
        <dsp:cNvSpPr/>
      </dsp:nvSpPr>
      <dsp:spPr>
        <a:xfrm>
          <a:off x="-5097730" y="-780937"/>
          <a:ext cx="6070812" cy="6070812"/>
        </a:xfrm>
        <a:prstGeom prst="blockArc">
          <a:avLst>
            <a:gd name="adj1" fmla="val 18900000"/>
            <a:gd name="adj2" fmla="val 2700000"/>
            <a:gd name="adj3" fmla="val 356"/>
          </a:avLst>
        </a:prstGeom>
        <a:noFill/>
        <a:ln w="15875"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555239-9BB6-43B6-B03B-AA7448EEBF90}">
      <dsp:nvSpPr>
        <dsp:cNvPr id="0" name=""/>
        <dsp:cNvSpPr/>
      </dsp:nvSpPr>
      <dsp:spPr>
        <a:xfrm>
          <a:off x="625850" y="450893"/>
          <a:ext cx="9055025" cy="901787"/>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5794" tIns="81280" rIns="81280" bIns="81280" numCol="1" spcCol="1270" anchor="ctr" anchorCtr="0">
          <a:noAutofit/>
        </a:bodyPr>
        <a:lstStyle/>
        <a:p>
          <a:pPr lvl="0" algn="l" defTabSz="1422400">
            <a:lnSpc>
              <a:spcPct val="90000"/>
            </a:lnSpc>
            <a:spcBef>
              <a:spcPct val="0"/>
            </a:spcBef>
            <a:spcAft>
              <a:spcPct val="35000"/>
            </a:spcAft>
          </a:pPr>
          <a:r>
            <a:rPr lang="kk-KZ" sz="3200" kern="1200" dirty="0" smtClean="0">
              <a:solidFill>
                <a:srgbClr val="002060"/>
              </a:solidFill>
              <a:latin typeface="Times New Roman" pitchFamily="18" charset="0"/>
              <a:cs typeface="Times New Roman" pitchFamily="18" charset="0"/>
            </a:rPr>
            <a:t>Аудитті жүргізу кезеңдері</a:t>
          </a:r>
          <a:endParaRPr lang="ru-RU" sz="3200" kern="1200" dirty="0">
            <a:solidFill>
              <a:srgbClr val="002060"/>
            </a:solidFill>
          </a:endParaRPr>
        </a:p>
      </dsp:txBody>
      <dsp:txXfrm>
        <a:off x="625850" y="450893"/>
        <a:ext cx="9055025" cy="901787"/>
      </dsp:txXfrm>
    </dsp:sp>
    <dsp:sp modelId="{18744B50-64A8-4498-9CCE-6071D258DA51}">
      <dsp:nvSpPr>
        <dsp:cNvPr id="0" name=""/>
        <dsp:cNvSpPr/>
      </dsp:nvSpPr>
      <dsp:spPr>
        <a:xfrm>
          <a:off x="62232" y="338170"/>
          <a:ext cx="1127234" cy="1127234"/>
        </a:xfrm>
        <a:prstGeom prst="ellipse">
          <a:avLst/>
        </a:prstGeom>
        <a:solidFill>
          <a:schemeClr val="lt1">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159F60-352F-4EE1-869C-B0FB2877DB59}">
      <dsp:nvSpPr>
        <dsp:cNvPr id="0" name=""/>
        <dsp:cNvSpPr/>
      </dsp:nvSpPr>
      <dsp:spPr>
        <a:xfrm>
          <a:off x="953649" y="1803575"/>
          <a:ext cx="8727225" cy="901787"/>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5794" tIns="81280" rIns="81280" bIns="81280" numCol="1" spcCol="1270" anchor="ctr" anchorCtr="0">
          <a:noAutofit/>
        </a:bodyPr>
        <a:lstStyle/>
        <a:p>
          <a:pPr lvl="0" algn="l" defTabSz="1422400">
            <a:lnSpc>
              <a:spcPct val="90000"/>
            </a:lnSpc>
            <a:spcBef>
              <a:spcPct val="0"/>
            </a:spcBef>
            <a:spcAft>
              <a:spcPct val="35000"/>
            </a:spcAft>
          </a:pPr>
          <a:r>
            <a:rPr lang="kk-KZ" sz="3200" kern="1200" dirty="0" smtClean="0">
              <a:solidFill>
                <a:srgbClr val="002060"/>
              </a:solidFill>
              <a:latin typeface="Times New Roman" pitchFamily="18" charset="0"/>
              <a:cs typeface="Times New Roman" pitchFamily="18" charset="0"/>
            </a:rPr>
            <a:t> Аудитті жоспарлау процесі</a:t>
          </a:r>
          <a:endParaRPr lang="ru-RU" sz="3200" kern="1200" dirty="0">
            <a:solidFill>
              <a:srgbClr val="002060"/>
            </a:solidFill>
          </a:endParaRPr>
        </a:p>
      </dsp:txBody>
      <dsp:txXfrm>
        <a:off x="953649" y="1803575"/>
        <a:ext cx="8727225" cy="901787"/>
      </dsp:txXfrm>
    </dsp:sp>
    <dsp:sp modelId="{CA36ED7C-860A-4D1A-ABE3-82C9E2E38CDD}">
      <dsp:nvSpPr>
        <dsp:cNvPr id="0" name=""/>
        <dsp:cNvSpPr/>
      </dsp:nvSpPr>
      <dsp:spPr>
        <a:xfrm>
          <a:off x="390032" y="1690851"/>
          <a:ext cx="1127234" cy="1127234"/>
        </a:xfrm>
        <a:prstGeom prst="ellipse">
          <a:avLst/>
        </a:prstGeom>
        <a:solidFill>
          <a:schemeClr val="lt1">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A2ACB3-3D6E-4A93-87DE-AF2B18623A47}">
      <dsp:nvSpPr>
        <dsp:cNvPr id="0" name=""/>
        <dsp:cNvSpPr/>
      </dsp:nvSpPr>
      <dsp:spPr>
        <a:xfrm>
          <a:off x="625850" y="3156256"/>
          <a:ext cx="9055025" cy="901787"/>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5794" tIns="81280" rIns="81280" bIns="81280" numCol="1" spcCol="1270" anchor="ctr" anchorCtr="0">
          <a:noAutofit/>
        </a:bodyPr>
        <a:lstStyle/>
        <a:p>
          <a:pPr lvl="0" algn="l" defTabSz="1422400">
            <a:lnSpc>
              <a:spcPct val="90000"/>
            </a:lnSpc>
            <a:spcBef>
              <a:spcPct val="0"/>
            </a:spcBef>
            <a:spcAft>
              <a:spcPct val="35000"/>
            </a:spcAft>
          </a:pPr>
          <a:r>
            <a:rPr lang="kk-KZ" sz="3200" kern="1200" dirty="0" smtClean="0">
              <a:solidFill>
                <a:srgbClr val="002060"/>
              </a:solidFill>
              <a:latin typeface="Times New Roman" pitchFamily="18" charset="0"/>
              <a:cs typeface="Times New Roman" pitchFamily="18" charset="0"/>
            </a:rPr>
            <a:t>Аудиттің қорытынды кезеңі</a:t>
          </a:r>
          <a:endParaRPr lang="ru-RU" sz="3200" kern="1200" dirty="0" smtClean="0">
            <a:solidFill>
              <a:srgbClr val="002060"/>
            </a:solidFill>
            <a:latin typeface="Times New Roman" pitchFamily="18" charset="0"/>
            <a:cs typeface="Times New Roman" pitchFamily="18" charset="0"/>
          </a:endParaRPr>
        </a:p>
      </dsp:txBody>
      <dsp:txXfrm>
        <a:off x="625850" y="3156256"/>
        <a:ext cx="9055025" cy="901787"/>
      </dsp:txXfrm>
    </dsp:sp>
    <dsp:sp modelId="{8971D608-0817-4897-ABE5-B2DD6ED7D44F}">
      <dsp:nvSpPr>
        <dsp:cNvPr id="0" name=""/>
        <dsp:cNvSpPr/>
      </dsp:nvSpPr>
      <dsp:spPr>
        <a:xfrm>
          <a:off x="62232" y="3043533"/>
          <a:ext cx="1127234" cy="1127234"/>
        </a:xfrm>
        <a:prstGeom prst="ellipse">
          <a:avLst/>
        </a:prstGeom>
        <a:solidFill>
          <a:schemeClr val="lt1">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FD5C77-ACDB-4DAC-A6FC-E61F14755B2D}">
      <dsp:nvSpPr>
        <dsp:cNvPr id="0" name=""/>
        <dsp:cNvSpPr/>
      </dsp:nvSpPr>
      <dsp:spPr>
        <a:xfrm>
          <a:off x="791034" y="0"/>
          <a:ext cx="8965060" cy="5418667"/>
        </a:xfrm>
        <a:prstGeom prst="rightArrow">
          <a:avLst/>
        </a:prstGeom>
        <a:gradFill rotWithShape="0">
          <a:gsLst>
            <a:gs pos="0">
              <a:schemeClr val="accent1">
                <a:tint val="40000"/>
                <a:hueOff val="0"/>
                <a:satOff val="0"/>
                <a:lumOff val="0"/>
                <a:alphaOff val="0"/>
                <a:lumMod val="95000"/>
              </a:schemeClr>
            </a:gs>
            <a:gs pos="100000">
              <a:schemeClr val="accent1">
                <a:tint val="40000"/>
                <a:hueOff val="0"/>
                <a:satOff val="0"/>
                <a:lumOff val="0"/>
                <a:alphaOff val="0"/>
                <a:shade val="82000"/>
                <a:satMod val="125000"/>
                <a:lumMod val="74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25E70F5D-15AA-48A9-8394-1E8A10936A96}">
      <dsp:nvSpPr>
        <dsp:cNvPr id="0" name=""/>
        <dsp:cNvSpPr/>
      </dsp:nvSpPr>
      <dsp:spPr>
        <a:xfrm>
          <a:off x="5278" y="1625600"/>
          <a:ext cx="2538933" cy="2167466"/>
        </a:xfrm>
        <a:prstGeom prst="roundRect">
          <a:avLst/>
        </a:prstGeom>
        <a:gradFill rotWithShape="0">
          <a:gsLst>
            <a:gs pos="0">
              <a:schemeClr val="accent1">
                <a:hueOff val="0"/>
                <a:satOff val="0"/>
                <a:lumOff val="0"/>
                <a:alphaOff val="0"/>
                <a:lumMod val="95000"/>
              </a:schemeClr>
            </a:gs>
            <a:gs pos="100000">
              <a:schemeClr val="accent1">
                <a:hueOff val="0"/>
                <a:satOff val="0"/>
                <a:lumOff val="0"/>
                <a:alphaOff val="0"/>
                <a:shade val="82000"/>
                <a:satMod val="125000"/>
                <a:lumMod val="74000"/>
              </a:schemeClr>
            </a:gs>
          </a:gsLst>
          <a:lin ang="5400000" scaled="0"/>
        </a:gradFill>
        <a:ln>
          <a:noFill/>
        </a:ln>
        <a:effectLst>
          <a:outerShdw blurRad="40005" dist="22984"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kk-KZ" sz="1900" b="1" kern="1200" smtClean="0"/>
            <a:t>1</a:t>
          </a:r>
          <a:endParaRPr lang="ru-RU" sz="1900" b="1" kern="1200" dirty="0"/>
        </a:p>
        <a:p>
          <a:pPr marL="114300" lvl="1" indent="-114300" algn="ctr" defTabSz="666750">
            <a:lnSpc>
              <a:spcPct val="90000"/>
            </a:lnSpc>
            <a:spcBef>
              <a:spcPct val="0"/>
            </a:spcBef>
            <a:spcAft>
              <a:spcPct val="15000"/>
            </a:spcAft>
            <a:buChar char="••"/>
          </a:pPr>
          <a:r>
            <a:rPr lang="kk-KZ" sz="1500" b="1" kern="1200" smtClean="0"/>
            <a:t>жоспарлау</a:t>
          </a:r>
          <a:endParaRPr lang="ru-RU" sz="1500" b="1" kern="1200"/>
        </a:p>
      </dsp:txBody>
      <dsp:txXfrm>
        <a:off x="111085" y="1731407"/>
        <a:ext cx="2327319" cy="1955852"/>
      </dsp:txXfrm>
    </dsp:sp>
    <dsp:sp modelId="{A488C025-B626-44F3-8B7E-AE3E3030B900}">
      <dsp:nvSpPr>
        <dsp:cNvPr id="0" name=""/>
        <dsp:cNvSpPr/>
      </dsp:nvSpPr>
      <dsp:spPr>
        <a:xfrm>
          <a:off x="2671158" y="1625600"/>
          <a:ext cx="2538933" cy="2167466"/>
        </a:xfrm>
        <a:prstGeom prst="roundRect">
          <a:avLst/>
        </a:prstGeom>
        <a:gradFill rotWithShape="0">
          <a:gsLst>
            <a:gs pos="0">
              <a:schemeClr val="accent1">
                <a:hueOff val="0"/>
                <a:satOff val="0"/>
                <a:lumOff val="0"/>
                <a:alphaOff val="0"/>
                <a:lumMod val="95000"/>
              </a:schemeClr>
            </a:gs>
            <a:gs pos="100000">
              <a:schemeClr val="accent1">
                <a:hueOff val="0"/>
                <a:satOff val="0"/>
                <a:lumOff val="0"/>
                <a:alphaOff val="0"/>
                <a:shade val="82000"/>
                <a:satMod val="125000"/>
                <a:lumMod val="74000"/>
              </a:schemeClr>
            </a:gs>
          </a:gsLst>
          <a:lin ang="5400000" scaled="0"/>
        </a:gradFill>
        <a:ln>
          <a:noFill/>
        </a:ln>
        <a:effectLst>
          <a:outerShdw blurRad="40005" dist="22984"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kk-KZ" sz="1900" b="1" kern="1200" smtClean="0"/>
            <a:t>2</a:t>
          </a:r>
          <a:endParaRPr lang="ru-RU" sz="1900" b="1" kern="1200" dirty="0"/>
        </a:p>
        <a:p>
          <a:pPr marL="114300" lvl="1" indent="-114300" algn="ctr" defTabSz="666750">
            <a:lnSpc>
              <a:spcPct val="90000"/>
            </a:lnSpc>
            <a:spcBef>
              <a:spcPct val="0"/>
            </a:spcBef>
            <a:spcAft>
              <a:spcPct val="15000"/>
            </a:spcAft>
            <a:buChar char="••"/>
          </a:pPr>
          <a:r>
            <a:rPr lang="kk-KZ" sz="1500" b="1" kern="1200" smtClean="0"/>
            <a:t>жүйелі  зерделеу</a:t>
          </a:r>
          <a:endParaRPr lang="ru-RU" sz="1500" b="1" kern="1200" dirty="0"/>
        </a:p>
      </dsp:txBody>
      <dsp:txXfrm>
        <a:off x="2776965" y="1731407"/>
        <a:ext cx="2327319" cy="1955852"/>
      </dsp:txXfrm>
    </dsp:sp>
    <dsp:sp modelId="{774FBD96-C772-4369-A129-5B6A9AF9E515}">
      <dsp:nvSpPr>
        <dsp:cNvPr id="0" name=""/>
        <dsp:cNvSpPr/>
      </dsp:nvSpPr>
      <dsp:spPr>
        <a:xfrm>
          <a:off x="5337038" y="1625600"/>
          <a:ext cx="2538933" cy="2167466"/>
        </a:xfrm>
        <a:prstGeom prst="roundRect">
          <a:avLst/>
        </a:prstGeom>
        <a:gradFill rotWithShape="0">
          <a:gsLst>
            <a:gs pos="0">
              <a:schemeClr val="accent1">
                <a:hueOff val="0"/>
                <a:satOff val="0"/>
                <a:lumOff val="0"/>
                <a:alphaOff val="0"/>
                <a:lumMod val="95000"/>
              </a:schemeClr>
            </a:gs>
            <a:gs pos="100000">
              <a:schemeClr val="accent1">
                <a:hueOff val="0"/>
                <a:satOff val="0"/>
                <a:lumOff val="0"/>
                <a:alphaOff val="0"/>
                <a:shade val="82000"/>
                <a:satMod val="125000"/>
                <a:lumMod val="74000"/>
              </a:schemeClr>
            </a:gs>
          </a:gsLst>
          <a:lin ang="5400000" scaled="0"/>
        </a:gradFill>
        <a:ln>
          <a:noFill/>
        </a:ln>
        <a:effectLst>
          <a:outerShdw blurRad="40005" dist="22984"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kk-KZ" sz="1900" b="1" kern="1200" smtClean="0"/>
            <a:t>3</a:t>
          </a:r>
          <a:endParaRPr lang="ru-RU" sz="1900" b="1" kern="1200" dirty="0"/>
        </a:p>
        <a:p>
          <a:pPr marL="114300" lvl="1" indent="-114300" algn="ctr" defTabSz="666750">
            <a:lnSpc>
              <a:spcPct val="90000"/>
            </a:lnSpc>
            <a:spcBef>
              <a:spcPct val="0"/>
            </a:spcBef>
            <a:spcAft>
              <a:spcPct val="15000"/>
            </a:spcAft>
            <a:buChar char="••"/>
          </a:pPr>
          <a:r>
            <a:rPr lang="kk-KZ" sz="1500" b="1" kern="1200" smtClean="0"/>
            <a:t>мәні бойынша  аудиторлық процедураларды орындау</a:t>
          </a:r>
          <a:endParaRPr lang="ru-RU" sz="1500" b="1" kern="1200" dirty="0"/>
        </a:p>
      </dsp:txBody>
      <dsp:txXfrm>
        <a:off x="5442845" y="1731407"/>
        <a:ext cx="2327319" cy="1955852"/>
      </dsp:txXfrm>
    </dsp:sp>
    <dsp:sp modelId="{300B693A-A5D9-41F3-B336-F756806EDD42}">
      <dsp:nvSpPr>
        <dsp:cNvPr id="0" name=""/>
        <dsp:cNvSpPr/>
      </dsp:nvSpPr>
      <dsp:spPr>
        <a:xfrm>
          <a:off x="8002918" y="1625600"/>
          <a:ext cx="2538933" cy="2167466"/>
        </a:xfrm>
        <a:prstGeom prst="roundRect">
          <a:avLst/>
        </a:prstGeom>
        <a:gradFill rotWithShape="0">
          <a:gsLst>
            <a:gs pos="0">
              <a:schemeClr val="accent1">
                <a:hueOff val="0"/>
                <a:satOff val="0"/>
                <a:lumOff val="0"/>
                <a:alphaOff val="0"/>
                <a:lumMod val="95000"/>
              </a:schemeClr>
            </a:gs>
            <a:gs pos="100000">
              <a:schemeClr val="accent1">
                <a:hueOff val="0"/>
                <a:satOff val="0"/>
                <a:lumOff val="0"/>
                <a:alphaOff val="0"/>
                <a:shade val="82000"/>
                <a:satMod val="125000"/>
                <a:lumMod val="74000"/>
              </a:schemeClr>
            </a:gs>
          </a:gsLst>
          <a:lin ang="5400000" scaled="0"/>
        </a:gradFill>
        <a:ln>
          <a:noFill/>
        </a:ln>
        <a:effectLst>
          <a:outerShdw blurRad="40005" dist="22984"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kk-KZ" sz="1900" b="1" kern="1200" smtClean="0"/>
            <a:t>4</a:t>
          </a:r>
          <a:endParaRPr lang="ru-RU" sz="1900" b="1" kern="1200" dirty="0"/>
        </a:p>
        <a:p>
          <a:pPr marL="114300" lvl="1" indent="-114300" algn="ctr" defTabSz="666750">
            <a:lnSpc>
              <a:spcPct val="90000"/>
            </a:lnSpc>
            <a:spcBef>
              <a:spcPct val="0"/>
            </a:spcBef>
            <a:spcAft>
              <a:spcPct val="15000"/>
            </a:spcAft>
            <a:buChar char="••"/>
          </a:pPr>
          <a:r>
            <a:rPr lang="kk-KZ" sz="1500" b="1" kern="1200" dirty="0" smtClean="0"/>
            <a:t>пікір қалыптастыру  және  аудиттің нәтижелері бойынша  қорытынды құжаттарды дайындау  </a:t>
          </a:r>
          <a:endParaRPr lang="ru-RU" sz="1500" b="1" kern="1200" dirty="0"/>
        </a:p>
      </dsp:txBody>
      <dsp:txXfrm>
        <a:off x="8108725" y="1731407"/>
        <a:ext cx="2327319" cy="19558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CE093D-E54E-416A-8181-4420A89C7449}">
      <dsp:nvSpPr>
        <dsp:cNvPr id="0" name=""/>
        <dsp:cNvSpPr/>
      </dsp:nvSpPr>
      <dsp:spPr>
        <a:xfrm>
          <a:off x="6291" y="1150280"/>
          <a:ext cx="2717387" cy="2028472"/>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91440" rIns="30480" bIns="30480" numCol="1" spcCol="1270" anchor="t" anchorCtr="0">
          <a:noAutofit/>
        </a:bodyPr>
        <a:lstStyle/>
        <a:p>
          <a:pPr marL="228600" lvl="1" indent="-228600" algn="l" defTabSz="1066800">
            <a:lnSpc>
              <a:spcPct val="90000"/>
            </a:lnSpc>
            <a:spcBef>
              <a:spcPct val="0"/>
            </a:spcBef>
            <a:spcAft>
              <a:spcPct val="15000"/>
            </a:spcAft>
            <a:buChar char="••"/>
          </a:pPr>
          <a:r>
            <a:rPr lang="kk-KZ" sz="2400" kern="1200" dirty="0" smtClean="0">
              <a:latin typeface="Times New Roman" panose="02020603050405020304" pitchFamily="18" charset="0"/>
              <a:cs typeface="Times New Roman" panose="02020603050405020304" pitchFamily="18" charset="0"/>
            </a:rPr>
            <a:t>орындалатын  жұмыстың мөлшері;</a:t>
          </a:r>
          <a:endParaRPr lang="ru-RU" sz="2400" kern="1200" dirty="0">
            <a:latin typeface="Times New Roman" panose="02020603050405020304" pitchFamily="18" charset="0"/>
            <a:cs typeface="Times New Roman" panose="02020603050405020304" pitchFamily="18" charset="0"/>
          </a:endParaRPr>
        </a:p>
      </dsp:txBody>
      <dsp:txXfrm>
        <a:off x="53821" y="1197810"/>
        <a:ext cx="2622327" cy="1980942"/>
      </dsp:txXfrm>
    </dsp:sp>
    <dsp:sp modelId="{5CC0CB06-B804-4B41-9231-2069B9276495}">
      <dsp:nvSpPr>
        <dsp:cNvPr id="0" name=""/>
        <dsp:cNvSpPr/>
      </dsp:nvSpPr>
      <dsp:spPr>
        <a:xfrm>
          <a:off x="6291" y="3178752"/>
          <a:ext cx="2717387" cy="872243"/>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lvl="0" algn="l" defTabSz="1066800">
            <a:lnSpc>
              <a:spcPct val="90000"/>
            </a:lnSpc>
            <a:spcBef>
              <a:spcPct val="0"/>
            </a:spcBef>
            <a:spcAft>
              <a:spcPct val="35000"/>
            </a:spcAft>
          </a:pPr>
          <a:r>
            <a:rPr lang="kk-KZ" sz="2400" kern="1200" dirty="0" smtClean="0">
              <a:latin typeface="Times New Roman" panose="02020603050405020304" pitchFamily="18" charset="0"/>
              <a:cs typeface="Times New Roman" panose="02020603050405020304" pitchFamily="18" charset="0"/>
            </a:rPr>
            <a:t>1</a:t>
          </a:r>
          <a:endParaRPr lang="ru-RU" sz="2400" kern="1200" dirty="0">
            <a:latin typeface="Times New Roman" panose="02020603050405020304" pitchFamily="18" charset="0"/>
            <a:cs typeface="Times New Roman" panose="02020603050405020304" pitchFamily="18" charset="0"/>
          </a:endParaRPr>
        </a:p>
      </dsp:txBody>
      <dsp:txXfrm>
        <a:off x="6291" y="3178752"/>
        <a:ext cx="1913653" cy="872243"/>
      </dsp:txXfrm>
    </dsp:sp>
    <dsp:sp modelId="{A6EB66EA-D9E6-44F1-910E-58C480EABA18}">
      <dsp:nvSpPr>
        <dsp:cNvPr id="0" name=""/>
        <dsp:cNvSpPr/>
      </dsp:nvSpPr>
      <dsp:spPr>
        <a:xfrm>
          <a:off x="1996815" y="3317300"/>
          <a:ext cx="951085" cy="951085"/>
        </a:xfrm>
        <a:prstGeom prst="ellipse">
          <a:avLst/>
        </a:prstGeom>
        <a:blipFill rotWithShape="1">
          <a:blip xmlns:r="http://schemas.openxmlformats.org/officeDocument/2006/relationships" r:embed="rId1"/>
          <a:stretch>
            <a:fillRect/>
          </a:stretch>
        </a:blip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3F2C80-30DA-4C36-B2A6-0B88D2C756A2}">
      <dsp:nvSpPr>
        <dsp:cNvPr id="0" name=""/>
        <dsp:cNvSpPr/>
      </dsp:nvSpPr>
      <dsp:spPr>
        <a:xfrm>
          <a:off x="3183526" y="1150280"/>
          <a:ext cx="2717387" cy="2028472"/>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91440" rIns="30480" bIns="30480" numCol="1" spcCol="1270" anchor="t" anchorCtr="0">
          <a:noAutofit/>
        </a:bodyPr>
        <a:lstStyle/>
        <a:p>
          <a:pPr marL="228600" lvl="1" indent="-228600" algn="l" defTabSz="1066800">
            <a:lnSpc>
              <a:spcPct val="90000"/>
            </a:lnSpc>
            <a:spcBef>
              <a:spcPct val="0"/>
            </a:spcBef>
            <a:spcAft>
              <a:spcPct val="15000"/>
            </a:spcAft>
            <a:buChar char="••"/>
          </a:pPr>
          <a:r>
            <a:rPr lang="kk-KZ" sz="2400" kern="1200" smtClean="0">
              <a:latin typeface="Times New Roman" panose="02020603050405020304" pitchFamily="18" charset="0"/>
              <a:cs typeface="Times New Roman" panose="02020603050405020304" pitchFamily="18" charset="0"/>
            </a:rPr>
            <a:t>жұмыстың  ұзақтылығы  мен өткізі мерзімі;</a:t>
          </a:r>
          <a:endParaRPr lang="ru-RU" sz="2400" kern="1200">
            <a:latin typeface="Times New Roman" panose="02020603050405020304" pitchFamily="18" charset="0"/>
            <a:cs typeface="Times New Roman" panose="02020603050405020304" pitchFamily="18" charset="0"/>
          </a:endParaRPr>
        </a:p>
      </dsp:txBody>
      <dsp:txXfrm>
        <a:off x="3231056" y="1197810"/>
        <a:ext cx="2622327" cy="1980942"/>
      </dsp:txXfrm>
    </dsp:sp>
    <dsp:sp modelId="{778356BE-1C8C-4B65-B7C7-537EFA66FD95}">
      <dsp:nvSpPr>
        <dsp:cNvPr id="0" name=""/>
        <dsp:cNvSpPr/>
      </dsp:nvSpPr>
      <dsp:spPr>
        <a:xfrm>
          <a:off x="3183526" y="3178752"/>
          <a:ext cx="2717387" cy="872243"/>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lvl="0" algn="l" defTabSz="1066800">
            <a:lnSpc>
              <a:spcPct val="90000"/>
            </a:lnSpc>
            <a:spcBef>
              <a:spcPct val="0"/>
            </a:spcBef>
            <a:spcAft>
              <a:spcPct val="35000"/>
            </a:spcAft>
          </a:pPr>
          <a:r>
            <a:rPr lang="kk-KZ" sz="2400" kern="1200" dirty="0" smtClean="0">
              <a:latin typeface="Times New Roman" panose="02020603050405020304" pitchFamily="18" charset="0"/>
              <a:cs typeface="Times New Roman" panose="02020603050405020304" pitchFamily="18" charset="0"/>
            </a:rPr>
            <a:t>2</a:t>
          </a:r>
          <a:endParaRPr lang="ru-RU" sz="2400" kern="1200" dirty="0">
            <a:latin typeface="Times New Roman" panose="02020603050405020304" pitchFamily="18" charset="0"/>
            <a:cs typeface="Times New Roman" panose="02020603050405020304" pitchFamily="18" charset="0"/>
          </a:endParaRPr>
        </a:p>
      </dsp:txBody>
      <dsp:txXfrm>
        <a:off x="3183526" y="3178752"/>
        <a:ext cx="1913653" cy="872243"/>
      </dsp:txXfrm>
    </dsp:sp>
    <dsp:sp modelId="{5DF99A3D-E169-4ECB-9AEC-16367C19B7A7}">
      <dsp:nvSpPr>
        <dsp:cNvPr id="0" name=""/>
        <dsp:cNvSpPr/>
      </dsp:nvSpPr>
      <dsp:spPr>
        <a:xfrm>
          <a:off x="5174050" y="3317300"/>
          <a:ext cx="951085" cy="951085"/>
        </a:xfrm>
        <a:prstGeom prst="ellipse">
          <a:avLst/>
        </a:prstGeom>
        <a:blipFill rotWithShape="1">
          <a:blip xmlns:r="http://schemas.openxmlformats.org/officeDocument/2006/relationships" r:embed="rId1"/>
          <a:stretch>
            <a:fillRect/>
          </a:stretch>
        </a:blip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90674C3-F9C2-4F44-9663-0E45C39D99D2}">
      <dsp:nvSpPr>
        <dsp:cNvPr id="0" name=""/>
        <dsp:cNvSpPr/>
      </dsp:nvSpPr>
      <dsp:spPr>
        <a:xfrm>
          <a:off x="6360761" y="1150280"/>
          <a:ext cx="2717387" cy="2028472"/>
        </a:xfrm>
        <a:prstGeom prst="round2SameRect">
          <a:avLst>
            <a:gd name="adj1" fmla="val 8000"/>
            <a:gd name="adj2" fmla="val 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91440" rIns="30480" bIns="30480" numCol="1" spcCol="1270" anchor="t" anchorCtr="0">
          <a:noAutofit/>
        </a:bodyPr>
        <a:lstStyle/>
        <a:p>
          <a:pPr marL="228600" lvl="1" indent="-228600" algn="l" defTabSz="1066800">
            <a:lnSpc>
              <a:spcPct val="90000"/>
            </a:lnSpc>
            <a:spcBef>
              <a:spcPct val="0"/>
            </a:spcBef>
            <a:spcAft>
              <a:spcPct val="15000"/>
            </a:spcAft>
            <a:buChar char="••"/>
          </a:pPr>
          <a:r>
            <a:rPr lang="kk-KZ" sz="2400" kern="1200" dirty="0" smtClean="0">
              <a:latin typeface="Times New Roman" panose="02020603050405020304" pitchFamily="18" charset="0"/>
              <a:cs typeface="Times New Roman" panose="02020603050405020304" pitchFamily="18" charset="0"/>
            </a:rPr>
            <a:t>аудитор қолданатын әдістер мен  тәсілдер.</a:t>
          </a:r>
          <a:endParaRPr lang="ru-RU" sz="2400" kern="1200" dirty="0">
            <a:latin typeface="Times New Roman" panose="02020603050405020304" pitchFamily="18" charset="0"/>
            <a:cs typeface="Times New Roman" panose="02020603050405020304" pitchFamily="18" charset="0"/>
          </a:endParaRPr>
        </a:p>
      </dsp:txBody>
      <dsp:txXfrm>
        <a:off x="6408291" y="1197810"/>
        <a:ext cx="2622327" cy="1980942"/>
      </dsp:txXfrm>
    </dsp:sp>
    <dsp:sp modelId="{DA7B56DB-014E-432F-A2F8-C0B073996FB5}">
      <dsp:nvSpPr>
        <dsp:cNvPr id="0" name=""/>
        <dsp:cNvSpPr/>
      </dsp:nvSpPr>
      <dsp:spPr>
        <a:xfrm>
          <a:off x="6360761" y="3178752"/>
          <a:ext cx="2717387" cy="872243"/>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lvl="0" algn="l" defTabSz="1066800">
            <a:lnSpc>
              <a:spcPct val="90000"/>
            </a:lnSpc>
            <a:spcBef>
              <a:spcPct val="0"/>
            </a:spcBef>
            <a:spcAft>
              <a:spcPct val="35000"/>
            </a:spcAft>
          </a:pPr>
          <a:r>
            <a:rPr lang="kk-KZ" sz="2400" kern="1200" dirty="0" smtClean="0">
              <a:latin typeface="Times New Roman" panose="02020603050405020304" pitchFamily="18" charset="0"/>
              <a:cs typeface="Times New Roman" panose="02020603050405020304" pitchFamily="18" charset="0"/>
            </a:rPr>
            <a:t>3</a:t>
          </a:r>
          <a:endParaRPr lang="ru-RU" sz="2400" kern="1200" dirty="0">
            <a:latin typeface="Times New Roman" panose="02020603050405020304" pitchFamily="18" charset="0"/>
            <a:cs typeface="Times New Roman" panose="02020603050405020304" pitchFamily="18" charset="0"/>
          </a:endParaRPr>
        </a:p>
      </dsp:txBody>
      <dsp:txXfrm>
        <a:off x="6360761" y="3178752"/>
        <a:ext cx="1913653" cy="872243"/>
      </dsp:txXfrm>
    </dsp:sp>
    <dsp:sp modelId="{5D0990E7-9EA0-4CD6-88A6-4FF0E8AE0544}">
      <dsp:nvSpPr>
        <dsp:cNvPr id="0" name=""/>
        <dsp:cNvSpPr/>
      </dsp:nvSpPr>
      <dsp:spPr>
        <a:xfrm>
          <a:off x="8351284" y="3317300"/>
          <a:ext cx="951085" cy="951085"/>
        </a:xfrm>
        <a:prstGeom prst="ellipse">
          <a:avLst/>
        </a:prstGeom>
        <a:blipFill rotWithShape="1">
          <a:blip xmlns:r="http://schemas.openxmlformats.org/officeDocument/2006/relationships" r:embed="rId1"/>
          <a:stretch>
            <a:fillRect/>
          </a:stretch>
        </a:blip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17E1C1-7BF6-437C-8EC3-A19A9CC65744}">
      <dsp:nvSpPr>
        <dsp:cNvPr id="0" name=""/>
        <dsp:cNvSpPr/>
      </dsp:nvSpPr>
      <dsp:spPr>
        <a:xfrm>
          <a:off x="3848876" y="2228142"/>
          <a:ext cx="2322362" cy="1866970"/>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kk-KZ" sz="2400" kern="1200" dirty="0" smtClean="0">
              <a:latin typeface="Times New Roman" pitchFamily="18" charset="0"/>
              <a:cs typeface="Times New Roman" pitchFamily="18" charset="0"/>
            </a:rPr>
            <a:t>Бағдарлама</a:t>
          </a:r>
          <a:endParaRPr lang="ru-RU" sz="2400" kern="1200" dirty="0">
            <a:latin typeface="Times New Roman" pitchFamily="18" charset="0"/>
            <a:cs typeface="Times New Roman" pitchFamily="18" charset="0"/>
          </a:endParaRPr>
        </a:p>
      </dsp:txBody>
      <dsp:txXfrm>
        <a:off x="4188978" y="2501553"/>
        <a:ext cx="1642158" cy="1320148"/>
      </dsp:txXfrm>
    </dsp:sp>
    <dsp:sp modelId="{BA91446F-1E77-4471-9E11-4154AA18A340}">
      <dsp:nvSpPr>
        <dsp:cNvPr id="0" name=""/>
        <dsp:cNvSpPr/>
      </dsp:nvSpPr>
      <dsp:spPr>
        <a:xfrm rot="12102991">
          <a:off x="2052950" y="1922376"/>
          <a:ext cx="2170840" cy="53208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3404109-12A7-40F6-9040-260D81417636}">
      <dsp:nvSpPr>
        <dsp:cNvPr id="0" name=""/>
        <dsp:cNvSpPr/>
      </dsp:nvSpPr>
      <dsp:spPr>
        <a:xfrm>
          <a:off x="563056" y="1025662"/>
          <a:ext cx="2544740" cy="174313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55245" rIns="55245" bIns="55245" numCol="1" spcCol="1270" anchor="ctr" anchorCtr="0">
          <a:noAutofit/>
        </a:bodyPr>
        <a:lstStyle/>
        <a:p>
          <a:pPr lvl="0" algn="ctr" defTabSz="1289050">
            <a:lnSpc>
              <a:spcPct val="90000"/>
            </a:lnSpc>
            <a:spcBef>
              <a:spcPct val="0"/>
            </a:spcBef>
            <a:spcAft>
              <a:spcPct val="35000"/>
            </a:spcAft>
          </a:pPr>
          <a:r>
            <a:rPr lang="ru-RU" sz="2900" kern="1200" smtClean="0">
              <a:latin typeface="Times New Roman" pitchFamily="18" charset="0"/>
              <a:cs typeface="Times New Roman" pitchFamily="18" charset="0"/>
            </a:rPr>
            <a:t>2.Ж</a:t>
          </a:r>
          <a:r>
            <a:rPr lang="kk-KZ" sz="2900" kern="1200" smtClean="0">
              <a:latin typeface="Times New Roman" pitchFamily="18" charset="0"/>
              <a:cs typeface="Times New Roman" pitchFamily="18" charset="0"/>
            </a:rPr>
            <a:t>ұмыс түрлері </a:t>
          </a:r>
          <a:endParaRPr lang="ru-RU" sz="2900" kern="1200" dirty="0">
            <a:latin typeface="Times New Roman" pitchFamily="18" charset="0"/>
            <a:cs typeface="Times New Roman" pitchFamily="18" charset="0"/>
          </a:endParaRPr>
        </a:p>
      </dsp:txBody>
      <dsp:txXfrm>
        <a:off x="614111" y="1076717"/>
        <a:ext cx="2442630" cy="1641020"/>
      </dsp:txXfrm>
    </dsp:sp>
    <dsp:sp modelId="{AE827B43-C368-4A7F-96B0-B4EAD30FFB8E}">
      <dsp:nvSpPr>
        <dsp:cNvPr id="0" name=""/>
        <dsp:cNvSpPr/>
      </dsp:nvSpPr>
      <dsp:spPr>
        <a:xfrm rot="16244261">
          <a:off x="4330919" y="1350455"/>
          <a:ext cx="1434550" cy="53208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9168284-6A27-47C0-81A7-C54984633DD5}">
      <dsp:nvSpPr>
        <dsp:cNvPr id="0" name=""/>
        <dsp:cNvSpPr/>
      </dsp:nvSpPr>
      <dsp:spPr>
        <a:xfrm>
          <a:off x="3698660" y="825"/>
          <a:ext cx="2685920" cy="141889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55245" rIns="55245" bIns="55245" numCol="1" spcCol="1270" anchor="ctr" anchorCtr="0">
          <a:noAutofit/>
        </a:bodyPr>
        <a:lstStyle/>
        <a:p>
          <a:pPr lvl="0" algn="ctr" defTabSz="1289050">
            <a:lnSpc>
              <a:spcPct val="90000"/>
            </a:lnSpc>
            <a:spcBef>
              <a:spcPct val="0"/>
            </a:spcBef>
            <a:spcAft>
              <a:spcPct val="35000"/>
            </a:spcAft>
          </a:pPr>
          <a:r>
            <a:rPr lang="ru-RU" sz="2900" kern="1200" smtClean="0">
              <a:latin typeface="Times New Roman" pitchFamily="18" charset="0"/>
              <a:cs typeface="Times New Roman" pitchFamily="18" charset="0"/>
            </a:rPr>
            <a:t>1.А</a:t>
          </a:r>
          <a:r>
            <a:rPr lang="kk-KZ" sz="2900" kern="1200" smtClean="0">
              <a:latin typeface="Times New Roman" pitchFamily="18" charset="0"/>
              <a:cs typeface="Times New Roman" pitchFamily="18" charset="0"/>
            </a:rPr>
            <a:t>удит жүргізу ережесі</a:t>
          </a:r>
          <a:endParaRPr lang="ru-RU" sz="2900" kern="1200" dirty="0">
            <a:latin typeface="Times New Roman" pitchFamily="18" charset="0"/>
            <a:cs typeface="Times New Roman" pitchFamily="18" charset="0"/>
          </a:endParaRPr>
        </a:p>
      </dsp:txBody>
      <dsp:txXfrm>
        <a:off x="3740218" y="42383"/>
        <a:ext cx="2602804" cy="1335781"/>
      </dsp:txXfrm>
    </dsp:sp>
    <dsp:sp modelId="{0F7A3089-4568-41C4-8721-50C25FA61C79}">
      <dsp:nvSpPr>
        <dsp:cNvPr id="0" name=""/>
        <dsp:cNvSpPr/>
      </dsp:nvSpPr>
      <dsp:spPr>
        <a:xfrm rot="20305977">
          <a:off x="5931677" y="2089572"/>
          <a:ext cx="2151126" cy="53208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41FACA0-A622-475B-82F8-DCDEEA7FFF28}">
      <dsp:nvSpPr>
        <dsp:cNvPr id="0" name=""/>
        <dsp:cNvSpPr/>
      </dsp:nvSpPr>
      <dsp:spPr>
        <a:xfrm>
          <a:off x="6791921" y="820606"/>
          <a:ext cx="2754258" cy="2184776"/>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55245" rIns="55245" bIns="55245" numCol="1" spcCol="1270" anchor="ctr" anchorCtr="0">
          <a:noAutofit/>
        </a:bodyPr>
        <a:lstStyle/>
        <a:p>
          <a:pPr lvl="0" algn="ctr" defTabSz="1289050">
            <a:lnSpc>
              <a:spcPct val="90000"/>
            </a:lnSpc>
            <a:spcBef>
              <a:spcPct val="0"/>
            </a:spcBef>
            <a:spcAft>
              <a:spcPct val="35000"/>
            </a:spcAft>
          </a:pPr>
          <a:r>
            <a:rPr lang="ru-RU" sz="2900" kern="1200" smtClean="0">
              <a:latin typeface="Times New Roman" pitchFamily="18" charset="0"/>
              <a:cs typeface="Times New Roman" pitchFamily="18" charset="0"/>
            </a:rPr>
            <a:t>3.С</a:t>
          </a:r>
          <a:r>
            <a:rPr lang="kk-KZ" sz="2900" kern="1200" smtClean="0">
              <a:latin typeface="Times New Roman" pitchFamily="18" charset="0"/>
              <a:cs typeface="Times New Roman" pitchFamily="18" charset="0"/>
            </a:rPr>
            <a:t>ұрыптау негізін анықтайтын негізгі аудит құжаты </a:t>
          </a:r>
          <a:endParaRPr lang="ru-RU" sz="2900" kern="1200" dirty="0">
            <a:latin typeface="Times New Roman" pitchFamily="18" charset="0"/>
            <a:cs typeface="Times New Roman" pitchFamily="18" charset="0"/>
          </a:endParaRPr>
        </a:p>
      </dsp:txBody>
      <dsp:txXfrm>
        <a:off x="6855911" y="884596"/>
        <a:ext cx="2626278" cy="2056796"/>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5EB0A2-1EEB-4F75-A9C1-F40F160CC18E}" type="datetimeFigureOut">
              <a:rPr lang="ru-RU" smtClean="0"/>
              <a:pPr/>
              <a:t>09.03.2020</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CB23A7-E6B0-4E83-8DFE-180BE66065FA}" type="slidenum">
              <a:rPr lang="ru-RU" smtClean="0"/>
              <a:pPr/>
              <a:t>‹#›</a:t>
            </a:fld>
            <a:endParaRPr lang="ru-RU"/>
          </a:p>
        </p:txBody>
      </p:sp>
    </p:spTree>
    <p:extLst>
      <p:ext uri="{BB962C8B-B14F-4D97-AF65-F5344CB8AC3E}">
        <p14:creationId xmlns:p14="http://schemas.microsoft.com/office/powerpoint/2010/main" val="4152847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E9CB23A7-E6B0-4E83-8DFE-180BE66065FA}"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E9CB23A7-E6B0-4E83-8DFE-180BE66065FA}" type="slidenum">
              <a:rPr lang="ru-RU" smtClean="0"/>
              <a:pPr/>
              <a:t>4</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E9CB23A7-E6B0-4E83-8DFE-180BE66065FA}" type="slidenum">
              <a:rPr lang="ru-RU" smtClean="0"/>
              <a:pPr/>
              <a:t>6</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E9CB23A7-E6B0-4E83-8DFE-180BE66065FA}" type="slidenum">
              <a:rPr lang="ru-RU" smtClean="0"/>
              <a:pPr/>
              <a:t>13</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E9CB23A7-E6B0-4E83-8DFE-180BE66065FA}" type="slidenum">
              <a:rPr lang="ru-RU" smtClean="0"/>
              <a:pPr/>
              <a:t>14</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077D9D0-6E31-41ED-A1FF-5F80EBA4B9A0}" type="slidenum">
              <a:rPr lang="ru-RU" smtClean="0"/>
              <a:pPr/>
              <a:t>19</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8077D9D0-6E31-41ED-A1FF-5F80EBA4B9A0}" type="slidenum">
              <a:rPr lang="ru-RU" smtClean="0"/>
              <a:pPr/>
              <a:t>20</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978621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woTxTwoObj">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9"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9"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a:xfrm>
            <a:off x="609600" y="6356353"/>
            <a:ext cx="2844800" cy="365125"/>
          </a:xfrm>
          <a:prstGeom prst="rect">
            <a:avLst/>
          </a:prstGeom>
        </p:spPr>
        <p:txBody>
          <a:bodyPr/>
          <a:lstStyle/>
          <a:p>
            <a:fld id="{2E478909-DE06-4DFF-BA76-27EA59AF5C90}" type="datetimeFigureOut">
              <a:rPr lang="ru-RU" smtClean="0"/>
              <a:pPr/>
              <a:t>09.03.2020</a:t>
            </a:fld>
            <a:endParaRPr lang="ru-RU"/>
          </a:p>
        </p:txBody>
      </p:sp>
      <p:sp>
        <p:nvSpPr>
          <p:cNvPr id="8" name="Нижний колонтитул 7"/>
          <p:cNvSpPr>
            <a:spLocks noGrp="1"/>
          </p:cNvSpPr>
          <p:nvPr>
            <p:ph type="ftr" sz="quarter" idx="11"/>
          </p:nvPr>
        </p:nvSpPr>
        <p:spPr>
          <a:xfrm>
            <a:off x="4165600" y="6356353"/>
            <a:ext cx="3860800" cy="365125"/>
          </a:xfrm>
          <a:prstGeom prst="rect">
            <a:avLst/>
          </a:prstGeom>
        </p:spPr>
        <p:txBody>
          <a:bodyPr/>
          <a:lstStyle/>
          <a:p>
            <a:endParaRPr lang="ru-RU"/>
          </a:p>
        </p:txBody>
      </p:sp>
      <p:sp>
        <p:nvSpPr>
          <p:cNvPr id="9" name="Номер слайда 8"/>
          <p:cNvSpPr>
            <a:spLocks noGrp="1"/>
          </p:cNvSpPr>
          <p:nvPr>
            <p:ph type="sldNum" sz="quarter" idx="12"/>
          </p:nvPr>
        </p:nvSpPr>
        <p:spPr>
          <a:xfrm>
            <a:off x="8737600" y="6356353"/>
            <a:ext cx="2844800" cy="365125"/>
          </a:xfrm>
          <a:prstGeom prst="rect">
            <a:avLst/>
          </a:prstGeom>
        </p:spPr>
        <p:txBody>
          <a:bodyPr/>
          <a:lstStyle/>
          <a:p>
            <a:fld id="{4F76C468-3655-4BCD-A210-5D941561F47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965060" y="5052546"/>
            <a:ext cx="7516013"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
        <p:nvSpPr>
          <p:cNvPr id="2" name="Title 1"/>
          <p:cNvSpPr>
            <a:spLocks noGrp="1"/>
          </p:cNvSpPr>
          <p:nvPr>
            <p:ph type="ctrTitle"/>
          </p:nvPr>
        </p:nvSpPr>
        <p:spPr>
          <a:xfrm>
            <a:off x="1090109" y="3132290"/>
            <a:ext cx="9567135"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8E80666-FB37-4B36-9149-507F3B0178E3}" type="datetimeFigureOut">
              <a:rPr lang="en-US" smtClean="0"/>
              <a:pPr/>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710927" y="2172648"/>
            <a:ext cx="7955555"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696584" y="4607511"/>
            <a:ext cx="7960659"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8E80666-FB37-4B36-9149-507F3B0178E3}" type="datetimeFigureOut">
              <a:rPr lang="en-US" smtClean="0"/>
              <a:pPr/>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8E80666-FB37-4B36-9149-507F3B0178E3}" type="datetimeFigureOut">
              <a:rPr lang="en-US" smtClean="0"/>
              <a:pPr/>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523999" y="731519"/>
            <a:ext cx="4462272"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6193536" y="731520"/>
            <a:ext cx="4462272"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96403"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E478909-DE06-4DFF-BA76-27EA59AF5C90}" type="datetimeFigureOut">
              <a:rPr lang="ru-RU" smtClean="0"/>
              <a:pPr/>
              <a:t>09.03.2020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F76C468-3655-4BCD-A210-5D941561F479}"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8E80666-FB37-4B36-9149-507F3B0178E3}" type="datetimeFigureOut">
              <a:rPr lang="en-US" smtClean="0"/>
              <a:pPr/>
              <a:t>3/9/2020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0666-FB37-4B36-9149-507F3B0178E3}" type="datetimeFigureOut">
              <a:rPr lang="en-US" smtClean="0"/>
              <a:pPr/>
              <a:t>3/9/2020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8794" y="2209801"/>
            <a:ext cx="4848113"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6124688" y="731520"/>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34354" y="3497802"/>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8E80666-FB37-4B36-9149-507F3B0178E3}" type="datetimeFigureOut">
              <a:rPr lang="en-US" smtClean="0"/>
              <a:pPr/>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70516" y="1010486"/>
            <a:ext cx="4925485"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8E80666-FB37-4B36-9149-507F3B0178E3}" type="datetimeFigureOut">
              <a:rPr lang="en-US" smtClean="0"/>
              <a:pPr/>
              <a:t>3/9/2020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a:p>
        </p:txBody>
      </p:sp>
      <p:sp>
        <p:nvSpPr>
          <p:cNvPr id="2" name="Title 1"/>
          <p:cNvSpPr>
            <a:spLocks noGrp="1"/>
          </p:cNvSpPr>
          <p:nvPr>
            <p:ph type="title"/>
          </p:nvPr>
        </p:nvSpPr>
        <p:spPr>
          <a:xfrm>
            <a:off x="969691" y="4464421"/>
            <a:ext cx="8511384"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8E80666-FB37-4B36-9149-507F3B0178E3}" type="datetimeFigureOut">
              <a:rPr lang="en-US" smtClean="0"/>
              <a:pPr/>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4" y="376518"/>
            <a:ext cx="27432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4432151" y="731520"/>
            <a:ext cx="6439049"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3/9/2020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978621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2871245"/>
      </p:ext>
    </p:extLst>
  </p:cSld>
  <p:clrMap bg1="lt1" tx1="dk1" bg2="lt2" tx2="dk2" accent1="accent1" accent2="accent2" accent3="accent3" accent4="accent4" accent5="accent5" accent6="accent6" hlink="hlink" folHlink="folHlink"/>
  <p:sldLayoutIdLst>
    <p:sldLayoutId id="2147483651" r:id="rId1"/>
    <p:sldLayoutId id="2147483652"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2391053" y="4372168"/>
            <a:ext cx="8683348"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524000" y="732260"/>
            <a:ext cx="85344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229600" y="6172201"/>
            <a:ext cx="33528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28E80666-FB37-4B36-9149-507F3B0178E3}" type="datetimeFigureOut">
              <a:rPr lang="en-US" smtClean="0"/>
              <a:pPr/>
              <a:t>3/9/2020</a:t>
            </a:fld>
            <a:endParaRPr lang="en-US" dirty="0"/>
          </a:p>
        </p:txBody>
      </p:sp>
      <p:sp>
        <p:nvSpPr>
          <p:cNvPr id="5" name="Footer Placeholder 4"/>
          <p:cNvSpPr>
            <a:spLocks noGrp="1"/>
          </p:cNvSpPr>
          <p:nvPr>
            <p:ph type="ftr" sz="quarter" idx="3"/>
          </p:nvPr>
        </p:nvSpPr>
        <p:spPr>
          <a:xfrm>
            <a:off x="609600" y="6172201"/>
            <a:ext cx="44704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5080000" y="6172201"/>
            <a:ext cx="24384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7E63A33-8271-4DD0-9C48-789913D7C11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51717"/>
        </a:solidFill>
        <a:effectLst/>
      </p:bgPr>
    </p:bg>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961697" y="2522538"/>
            <a:ext cx="9901566" cy="3705225"/>
          </a:xfrm>
          <a:prstGeom prst="rect">
            <a:avLst/>
          </a:prstGeom>
        </p:spPr>
        <p:txBody>
          <a:bodyPr>
            <a:noAutofit/>
          </a:bodyPr>
          <a:lstStyle/>
          <a:p>
            <a:pPr marL="0" indent="0">
              <a:buNone/>
            </a:pPr>
            <a:r>
              <a:rPr lang="kk-KZ" sz="5400" b="1" dirty="0">
                <a:latin typeface="Times New Roman" panose="02020603050405020304" pitchFamily="18" charset="0"/>
                <a:cs typeface="Times New Roman" panose="02020603050405020304" pitchFamily="18" charset="0"/>
              </a:rPr>
              <a:t>Аудиттің масштабы және жұмысын жоспарлау</a:t>
            </a:r>
          </a:p>
        </p:txBody>
      </p:sp>
      <p:sp>
        <p:nvSpPr>
          <p:cNvPr id="6" name="Right Triangle 5"/>
          <p:cNvSpPr/>
          <p:nvPr/>
        </p:nvSpPr>
        <p:spPr>
          <a:xfrm rot="10800000">
            <a:off x="6772833" y="-1"/>
            <a:ext cx="5419165" cy="541916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118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1"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heckerboard(across)">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835573" y="1428635"/>
            <a:ext cx="10357944" cy="38164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kk-KZ"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Алдыңғы</a:t>
            </a:r>
            <a:r>
              <a:rPr kumimoji="0" lang="kk-KZ" sz="3200" b="1"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дәріс бойынша </a:t>
            </a:r>
          </a:p>
          <a:p>
            <a:pPr marL="0" marR="0" lvl="0" indent="450850" algn="ctr" defTabSz="914400" rtl="0" eaLnBrk="1" fontAlgn="base" latinLnBrk="0" hangingPunct="1">
              <a:lnSpc>
                <a:spcPct val="100000"/>
              </a:lnSpc>
              <a:spcBef>
                <a:spcPct val="0"/>
              </a:spcBef>
              <a:spcAft>
                <a:spcPct val="0"/>
              </a:spcAft>
              <a:buClrTx/>
              <a:buSzTx/>
              <a:buFontTx/>
              <a:buNone/>
              <a:tabLst/>
            </a:pPr>
            <a:r>
              <a:rPr kumimoji="0" lang="kk-KZ"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Өз білімін тексеру </a:t>
            </a:r>
            <a:r>
              <a:rPr kumimoji="0" lang="kk-KZ"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сұрақтары</a:t>
            </a:r>
          </a:p>
          <a:p>
            <a:pPr marL="0" marR="0" lvl="0" indent="450850" algn="ctr" defTabSz="914400" rtl="0" eaLnBrk="1" fontAlgn="base" latinLnBrk="0" hangingPunct="1">
              <a:lnSpc>
                <a:spcPct val="100000"/>
              </a:lnSpc>
              <a:spcBef>
                <a:spcPct val="0"/>
              </a:spcBef>
              <a:spcAft>
                <a:spcPct val="0"/>
              </a:spcAft>
              <a:buClrTx/>
              <a:buSzTx/>
              <a:buFontTx/>
              <a:buNone/>
              <a:tabLst/>
            </a:pPr>
            <a:endParaRPr kumimoji="0" lang="ru-RU"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kk-KZ"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1.Аудиторлық дәлелдеулер дегенді қалай түсінесіз?</a:t>
            </a:r>
            <a:endParaRPr kumimoji="0" lang="ru-RU"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kk-KZ"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2.Аудиторлық дәлелдеулер алудың негізгі көздерін атаңыз.</a:t>
            </a:r>
            <a:endPar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indent="450850" algn="just" eaLnBrk="0" fontAlgn="base" hangingPunct="0">
              <a:spcBef>
                <a:spcPct val="0"/>
              </a:spcBef>
              <a:spcAft>
                <a:spcPct val="0"/>
              </a:spcAft>
            </a:pPr>
            <a:r>
              <a:rPr lang="en-US" sz="3200" dirty="0" smtClean="0">
                <a:latin typeface="Times New Roman" pitchFamily="18" charset="0"/>
                <a:cs typeface="Times New Roman" pitchFamily="18" charset="0"/>
              </a:rPr>
              <a:t>3</a:t>
            </a:r>
            <a:r>
              <a:rPr lang="kk-KZ" sz="3200" dirty="0" smtClean="0">
                <a:latin typeface="Times New Roman" pitchFamily="18" charset="0"/>
                <a:cs typeface="Times New Roman" pitchFamily="18" charset="0"/>
              </a:rPr>
              <a:t>.Аудиторлық процедуралардың анықтамасын беріңіз.</a:t>
            </a:r>
            <a:endParaRPr lang="ru-RU" sz="3200" dirty="0" smtClean="0">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510398" y="2382563"/>
            <a:ext cx="4462272" cy="639762"/>
          </a:xfrm>
        </p:spPr>
        <p:txBody>
          <a:bodyPr/>
          <a:lstStyle/>
          <a:p>
            <a:r>
              <a:rPr lang="en-US" dirty="0" smtClean="0"/>
              <a:t>2-c</a:t>
            </a:r>
            <a:r>
              <a:rPr lang="kk-KZ" dirty="0" smtClean="0"/>
              <a:t>ұрақ жауабы</a:t>
            </a:r>
            <a:endParaRPr lang="ru-RU" dirty="0"/>
          </a:p>
        </p:txBody>
      </p:sp>
      <p:sp>
        <p:nvSpPr>
          <p:cNvPr id="4" name="Содержимое 3"/>
          <p:cNvSpPr>
            <a:spLocks noGrp="1"/>
          </p:cNvSpPr>
          <p:nvPr>
            <p:ph sz="half" idx="2"/>
          </p:nvPr>
        </p:nvSpPr>
        <p:spPr>
          <a:xfrm>
            <a:off x="454107" y="3177731"/>
            <a:ext cx="5678679" cy="2743200"/>
          </a:xfrm>
        </p:spPr>
        <p:txBody>
          <a:bodyPr>
            <a:noAutofit/>
          </a:bodyPr>
          <a:lstStyle/>
          <a:p>
            <a:pPr marL="0" lvl="0" indent="450850" algn="just" fontAlgn="base">
              <a:lnSpc>
                <a:spcPct val="100000"/>
              </a:lnSpc>
              <a:spcBef>
                <a:spcPct val="0"/>
              </a:spcBef>
              <a:spcAft>
                <a:spcPct val="0"/>
              </a:spcAft>
              <a:buNone/>
            </a:pPr>
            <a:r>
              <a:rPr lang="kk-KZ" b="1" dirty="0" smtClean="0">
                <a:latin typeface="Times New Roman" pitchFamily="18" charset="0"/>
                <a:ea typeface="Times New Roman" pitchFamily="18" charset="0"/>
                <a:cs typeface="Times New Roman" pitchFamily="18" charset="0"/>
              </a:rPr>
              <a:t>Дәлелдеулер алудың негізгі көзі </a:t>
            </a:r>
            <a:r>
              <a:rPr lang="kk-KZ" dirty="0" smtClean="0">
                <a:latin typeface="Times New Roman" pitchFamily="18" charset="0"/>
                <a:ea typeface="Times New Roman" pitchFamily="18" charset="0"/>
                <a:cs typeface="Times New Roman" pitchFamily="18" charset="0"/>
              </a:rPr>
              <a:t>клиент әкімшілігінен, үшінші жақтан алынған, сонымен бірге аудитор өзі алған мәліметтер болуы мүмкін. Клиент әкімшілігі дайындаған мәліметтерге төмендегі ақпарат көздерін жатқызуға болады:</a:t>
            </a:r>
            <a:endParaRPr lang="ru-RU" dirty="0" smtClean="0">
              <a:latin typeface="Times New Roman" panose="02020603050405020304" pitchFamily="18" charset="0"/>
              <a:cs typeface="Times New Roman" panose="02020603050405020304" pitchFamily="18" charset="0"/>
            </a:endParaRPr>
          </a:p>
          <a:p>
            <a:pPr marL="0" lvl="0" indent="450850" algn="just" eaLnBrk="0" fontAlgn="base" hangingPunct="0">
              <a:lnSpc>
                <a:spcPct val="100000"/>
              </a:lnSpc>
              <a:spcBef>
                <a:spcPct val="0"/>
              </a:spcBef>
              <a:spcAft>
                <a:spcPct val="0"/>
              </a:spcAft>
              <a:buNone/>
            </a:pPr>
            <a:r>
              <a:rPr lang="kk-KZ" dirty="0" smtClean="0">
                <a:latin typeface="Times New Roman" pitchFamily="18" charset="0"/>
                <a:ea typeface="Times New Roman" pitchFamily="18" charset="0"/>
                <a:cs typeface="Times New Roman" pitchFamily="18" charset="0"/>
              </a:rPr>
              <a:t>• бастапқы </a:t>
            </a:r>
            <a:r>
              <a:rPr lang="kk-KZ" dirty="0" smtClean="0">
                <a:latin typeface="Times New Roman" pitchFamily="18" charset="0"/>
                <a:ea typeface="Times New Roman" pitchFamily="18" charset="0"/>
                <a:cs typeface="Times New Roman" pitchFamily="18" charset="0"/>
              </a:rPr>
              <a:t>құжаттар, статистикалық  қорытынды  есеп, жарғылық </a:t>
            </a:r>
            <a:r>
              <a:rPr lang="kk-KZ" dirty="0" smtClean="0">
                <a:latin typeface="Times New Roman" pitchFamily="18" charset="0"/>
                <a:ea typeface="Times New Roman" pitchFamily="18" charset="0"/>
                <a:cs typeface="Times New Roman" pitchFamily="18" charset="0"/>
              </a:rPr>
              <a:t>құжаттар</a:t>
            </a:r>
            <a:r>
              <a:rPr lang="kk-KZ" dirty="0" smtClean="0">
                <a:latin typeface="Times New Roman" pitchFamily="18" charset="0"/>
                <a:ea typeface="Times New Roman" pitchFamily="18" charset="0"/>
                <a:cs typeface="Times New Roman" pitchFamily="18" charset="0"/>
              </a:rPr>
              <a:t>, қаржылық қорытынды есеп, есеп регистрлері;</a:t>
            </a:r>
            <a:endParaRPr lang="ru-RU" dirty="0" smtClean="0">
              <a:latin typeface="Times New Roman" panose="02020603050405020304" pitchFamily="18" charset="0"/>
              <a:cs typeface="Times New Roman" panose="02020603050405020304" pitchFamily="18" charset="0"/>
            </a:endParaRPr>
          </a:p>
          <a:p>
            <a:pPr marL="0" lvl="0" indent="450850" algn="just" eaLnBrk="0" fontAlgn="base" hangingPunct="0">
              <a:lnSpc>
                <a:spcPct val="100000"/>
              </a:lnSpc>
              <a:spcBef>
                <a:spcPct val="0"/>
              </a:spcBef>
              <a:spcAft>
                <a:spcPct val="0"/>
              </a:spcAft>
              <a:buNone/>
            </a:pPr>
            <a:r>
              <a:rPr lang="kk-KZ" dirty="0" smtClean="0">
                <a:latin typeface="Times New Roman" pitchFamily="18" charset="0"/>
                <a:ea typeface="Times New Roman" pitchFamily="18" charset="0"/>
                <a:cs typeface="Times New Roman" pitchFamily="18" charset="0"/>
              </a:rPr>
              <a:t>• талдау </a:t>
            </a:r>
            <a:r>
              <a:rPr lang="kk-KZ" dirty="0" smtClean="0">
                <a:latin typeface="Times New Roman" pitchFamily="18" charset="0"/>
                <a:ea typeface="Times New Roman" pitchFamily="18" charset="0"/>
                <a:cs typeface="Times New Roman" pitchFamily="18" charset="0"/>
              </a:rPr>
              <a:t>нәтижелері, ауызша сұхбат, салыстырулар, түгелдеу </a:t>
            </a:r>
            <a:r>
              <a:rPr lang="kk-KZ" dirty="0" smtClean="0">
                <a:latin typeface="Times New Roman" pitchFamily="18" charset="0"/>
                <a:ea typeface="Times New Roman" pitchFamily="18" charset="0"/>
                <a:cs typeface="Times New Roman" pitchFamily="18" charset="0"/>
              </a:rPr>
              <a:t>нәтижелері</a:t>
            </a:r>
            <a:r>
              <a:rPr lang="kk-KZ" dirty="0" smtClean="0">
                <a:latin typeface="Times New Roman" pitchFamily="18" charset="0"/>
                <a:ea typeface="Times New Roman" pitchFamily="18" charset="0"/>
                <a:cs typeface="Times New Roman" pitchFamily="18" charset="0"/>
              </a:rPr>
              <a:t>, басшылыққа жолдау жіберу.</a:t>
            </a:r>
            <a:endParaRPr lang="kk-KZ" dirty="0" smtClean="0">
              <a:latin typeface="Times New Roman" panose="02020603050405020304" pitchFamily="18" charset="0"/>
              <a:cs typeface="Times New Roman" panose="02020603050405020304" pitchFamily="18" charset="0"/>
            </a:endParaRPr>
          </a:p>
          <a:p>
            <a:endParaRPr lang="ru-RU" dirty="0"/>
          </a:p>
        </p:txBody>
      </p:sp>
      <p:sp>
        <p:nvSpPr>
          <p:cNvPr id="5" name="Текст 4"/>
          <p:cNvSpPr>
            <a:spLocks noGrp="1"/>
          </p:cNvSpPr>
          <p:nvPr>
            <p:ph type="body" sz="quarter" idx="3"/>
          </p:nvPr>
        </p:nvSpPr>
        <p:spPr>
          <a:xfrm>
            <a:off x="6857369" y="2422956"/>
            <a:ext cx="4462272" cy="639762"/>
          </a:xfrm>
        </p:spPr>
        <p:txBody>
          <a:bodyPr/>
          <a:lstStyle/>
          <a:p>
            <a:r>
              <a:rPr lang="ru-RU" dirty="0" smtClean="0"/>
              <a:t>3- </a:t>
            </a:r>
            <a:r>
              <a:rPr lang="kk-KZ" dirty="0"/>
              <a:t>с</a:t>
            </a:r>
            <a:r>
              <a:rPr lang="kk-KZ" dirty="0" smtClean="0"/>
              <a:t>ұрақ </a:t>
            </a:r>
            <a:r>
              <a:rPr lang="kk-KZ" dirty="0" smtClean="0"/>
              <a:t>жауабы</a:t>
            </a:r>
            <a:endParaRPr lang="ru-RU" dirty="0"/>
          </a:p>
        </p:txBody>
      </p:sp>
      <p:sp>
        <p:nvSpPr>
          <p:cNvPr id="6" name="Содержимое 5"/>
          <p:cNvSpPr>
            <a:spLocks noGrp="1"/>
          </p:cNvSpPr>
          <p:nvPr>
            <p:ph sz="quarter" idx="4"/>
          </p:nvPr>
        </p:nvSpPr>
        <p:spPr>
          <a:xfrm>
            <a:off x="6382553" y="3205163"/>
            <a:ext cx="5346992" cy="2743200"/>
          </a:xfrm>
        </p:spPr>
        <p:txBody>
          <a:bodyPr/>
          <a:lstStyle/>
          <a:p>
            <a:pPr marL="45720" indent="0" algn="just">
              <a:buNone/>
            </a:pPr>
            <a:r>
              <a:rPr lang="kk-KZ" b="1" dirty="0" smtClean="0">
                <a:latin typeface="Times New Roman" pitchFamily="18" charset="0"/>
                <a:cs typeface="Times New Roman" pitchFamily="18" charset="0"/>
              </a:rPr>
              <a:t>Аудиторлық процедуралар</a:t>
            </a:r>
            <a:r>
              <a:rPr lang="kk-KZ" dirty="0" smtClean="0">
                <a:latin typeface="Times New Roman" pitchFamily="18" charset="0"/>
                <a:cs typeface="Times New Roman" pitchFamily="18" charset="0"/>
              </a:rPr>
              <a:t> деп–аудит өткізу кезінде дәлелдеулер жинау әдістерінің  жиынтығын айтады.</a:t>
            </a:r>
          </a:p>
          <a:p>
            <a:pPr algn="just">
              <a:buNone/>
            </a:pPr>
            <a:r>
              <a:rPr lang="kk-KZ" b="1" dirty="0" smtClean="0"/>
              <a:t>  </a:t>
            </a:r>
            <a:r>
              <a:rPr lang="kk-KZ" b="1" dirty="0" smtClean="0">
                <a:latin typeface="Times New Roman" panose="02020603050405020304" pitchFamily="18" charset="0"/>
                <a:cs typeface="Times New Roman" panose="02020603050405020304" pitchFamily="18" charset="0"/>
              </a:rPr>
              <a:t>бақылау </a:t>
            </a:r>
            <a:r>
              <a:rPr lang="kk-KZ" b="1" dirty="0" smtClean="0">
                <a:latin typeface="Times New Roman" panose="02020603050405020304" pitchFamily="18" charset="0"/>
                <a:cs typeface="Times New Roman" panose="02020603050405020304" pitchFamily="18" charset="0"/>
              </a:rPr>
              <a:t>(зерттеу), растау, сұрау беру, түгелдеу жүргізу (активтерді тексеру), құжаттарды тексеру (талдау), қайта есептеу, сканерлеу, тексеру, арнайы тексеру және талдамалық процедуралар</a:t>
            </a:r>
            <a:endParaRPr lang="ru-RU" dirty="0">
              <a:latin typeface="Times New Roman" pitchFamily="18" charset="0"/>
              <a:cs typeface="Times New Roman" pitchFamily="18" charset="0"/>
            </a:endParaRPr>
          </a:p>
        </p:txBody>
      </p:sp>
      <p:sp>
        <p:nvSpPr>
          <p:cNvPr id="2" name="Заголовок 1"/>
          <p:cNvSpPr>
            <a:spLocks noGrp="1"/>
          </p:cNvSpPr>
          <p:nvPr>
            <p:ph type="title"/>
          </p:nvPr>
        </p:nvSpPr>
        <p:spPr>
          <a:xfrm>
            <a:off x="1150883" y="696803"/>
            <a:ext cx="10168758" cy="1936038"/>
          </a:xfrm>
        </p:spPr>
        <p:txBody>
          <a:bodyPr/>
          <a:lstStyle/>
          <a:p>
            <a:pPr marL="0" indent="0" algn="just">
              <a:buNone/>
            </a:pPr>
            <a:r>
              <a:rPr lang="kk-KZ" sz="1800" dirty="0" smtClean="0">
                <a:solidFill>
                  <a:schemeClr val="tx1"/>
                </a:solidFill>
                <a:effectLst/>
                <a:latin typeface="Times New Roman" pitchFamily="18" charset="0"/>
                <a:cs typeface="Times New Roman" pitchFamily="18" charset="0"/>
              </a:rPr>
              <a:t>Аудиторлық </a:t>
            </a:r>
            <a:r>
              <a:rPr lang="kk-KZ" sz="1800" dirty="0" smtClean="0">
                <a:solidFill>
                  <a:schemeClr val="tx1"/>
                </a:solidFill>
                <a:effectLst/>
                <a:latin typeface="Times New Roman" pitchFamily="18" charset="0"/>
                <a:cs typeface="Times New Roman" pitchFamily="18" charset="0"/>
              </a:rPr>
              <a:t>дәлеледеулер </a:t>
            </a:r>
            <a:r>
              <a:rPr lang="kk-KZ" sz="1800" b="0" dirty="0" smtClean="0">
                <a:solidFill>
                  <a:schemeClr val="tx1"/>
                </a:solidFill>
                <a:effectLst/>
                <a:latin typeface="Times New Roman" pitchFamily="18" charset="0"/>
                <a:cs typeface="Times New Roman" pitchFamily="18" charset="0"/>
              </a:rPr>
              <a:t>дегеніміз – аудиторлық </a:t>
            </a:r>
            <a:r>
              <a:rPr lang="kk-KZ" sz="1800" b="0" dirty="0" smtClean="0">
                <a:solidFill>
                  <a:schemeClr val="tx1"/>
                </a:solidFill>
                <a:effectLst/>
                <a:latin typeface="Times New Roman" pitchFamily="18" charset="0"/>
                <a:cs typeface="Times New Roman" pitchFamily="18" charset="0"/>
              </a:rPr>
              <a:t>қорытынды жасауға </a:t>
            </a:r>
            <a:r>
              <a:rPr lang="ru-RU" sz="1800" b="0" dirty="0" smtClean="0">
                <a:solidFill>
                  <a:schemeClr val="tx1"/>
                </a:solidFill>
                <a:effectLst/>
                <a:latin typeface="Times New Roman" pitchFamily="18" charset="0"/>
                <a:cs typeface="Times New Roman" pitchFamily="18" charset="0"/>
              </a:rPr>
              <a:t/>
            </a:r>
            <a:br>
              <a:rPr lang="ru-RU" sz="1800" b="0" dirty="0" smtClean="0">
                <a:solidFill>
                  <a:schemeClr val="tx1"/>
                </a:solidFill>
                <a:effectLst/>
                <a:latin typeface="Times New Roman" pitchFamily="18" charset="0"/>
                <a:cs typeface="Times New Roman" pitchFamily="18" charset="0"/>
              </a:rPr>
            </a:br>
            <a:r>
              <a:rPr lang="kk-KZ" sz="1800" b="0" dirty="0" smtClean="0">
                <a:solidFill>
                  <a:schemeClr val="tx1"/>
                </a:solidFill>
                <a:effectLst/>
                <a:latin typeface="Times New Roman" pitchFamily="18" charset="0"/>
                <a:cs typeface="Times New Roman" pitchFamily="18" charset="0"/>
              </a:rPr>
              <a:t>негіз болатын аудитордың қорытынды пікірлерін тұжырымдау процессінде </a:t>
            </a:r>
            <a:r>
              <a:rPr lang="ru-RU" sz="1800" b="0" dirty="0" smtClean="0">
                <a:solidFill>
                  <a:schemeClr val="tx1"/>
                </a:solidFill>
                <a:effectLst/>
                <a:latin typeface="Times New Roman" pitchFamily="18" charset="0"/>
                <a:cs typeface="Times New Roman" pitchFamily="18" charset="0"/>
              </a:rPr>
              <a:t/>
            </a:r>
            <a:br>
              <a:rPr lang="ru-RU" sz="1800" b="0" dirty="0" smtClean="0">
                <a:solidFill>
                  <a:schemeClr val="tx1"/>
                </a:solidFill>
                <a:effectLst/>
                <a:latin typeface="Times New Roman" pitchFamily="18" charset="0"/>
                <a:cs typeface="Times New Roman" pitchFamily="18" charset="0"/>
              </a:rPr>
            </a:br>
            <a:r>
              <a:rPr lang="kk-KZ" sz="1800" b="0" dirty="0" smtClean="0">
                <a:solidFill>
                  <a:schemeClr val="tx1"/>
                </a:solidFill>
                <a:effectLst/>
                <a:latin typeface="Times New Roman" pitchFamily="18" charset="0"/>
                <a:cs typeface="Times New Roman" pitchFamily="18" charset="0"/>
              </a:rPr>
              <a:t>пайдалануға алатын ақпараттары. Аудиторлық дәлелдеулерге қаржылық қорытынды  есепті құруға негіз болған және басқа көздерден алынған ақпараттарды растайтын бастапқы құжаттар мен есеп регистрлері жатқызылады</a:t>
            </a:r>
            <a:r>
              <a:rPr lang="kk-KZ" sz="1800" b="0" dirty="0" smtClean="0">
                <a:solidFill>
                  <a:schemeClr val="tx1"/>
                </a:solidFill>
                <a:effectLst/>
                <a:latin typeface="Times New Roman" pitchFamily="18" charset="0"/>
                <a:cs typeface="Times New Roman" pitchFamily="18" charset="0"/>
              </a:rPr>
              <a:t>.</a:t>
            </a:r>
            <a:br>
              <a:rPr lang="kk-KZ" sz="1800" b="0" dirty="0" smtClean="0">
                <a:solidFill>
                  <a:schemeClr val="tx1"/>
                </a:solidFill>
                <a:effectLst/>
                <a:latin typeface="Times New Roman" pitchFamily="18" charset="0"/>
                <a:cs typeface="Times New Roman" pitchFamily="18" charset="0"/>
              </a:rPr>
            </a:br>
            <a:r>
              <a:rPr lang="kk-KZ" sz="1800" b="0" dirty="0" smtClean="0">
                <a:solidFill>
                  <a:schemeClr val="tx1"/>
                </a:solidFill>
                <a:effectLst/>
                <a:latin typeface="Times New Roman" pitchFamily="18" charset="0"/>
                <a:cs typeface="Times New Roman" pitchFamily="18" charset="0"/>
              </a:rPr>
              <a:t> </a:t>
            </a:r>
            <a:br>
              <a:rPr lang="kk-KZ" sz="1800" b="0" dirty="0" smtClean="0">
                <a:solidFill>
                  <a:schemeClr val="tx1"/>
                </a:solidFill>
                <a:effectLst/>
                <a:latin typeface="Times New Roman" pitchFamily="18" charset="0"/>
                <a:cs typeface="Times New Roman" pitchFamily="18" charset="0"/>
              </a:rPr>
            </a:br>
            <a:r>
              <a:rPr lang="ru-RU" sz="1800" b="0" dirty="0" smtClean="0">
                <a:solidFill>
                  <a:schemeClr val="tx1"/>
                </a:solidFill>
                <a:effectLst>
                  <a:reflection blurRad="6350" stA="55000" endA="300" endPos="45500" dir="5400000" sy="-100000" algn="bl" rotWithShape="0"/>
                </a:effectLst>
                <a:latin typeface="Times New Roman" pitchFamily="18" charset="0"/>
                <a:cs typeface="Times New Roman" pitchFamily="18" charset="0"/>
              </a:rPr>
              <a:t/>
            </a:r>
            <a:br>
              <a:rPr lang="ru-RU" sz="1800" b="0" dirty="0" smtClean="0">
                <a:solidFill>
                  <a:schemeClr val="tx1"/>
                </a:solidFill>
                <a:effectLst>
                  <a:reflection blurRad="6350" stA="55000" endA="300" endPos="45500" dir="5400000" sy="-100000" algn="bl" rotWithShape="0"/>
                </a:effectLst>
                <a:latin typeface="Times New Roman" pitchFamily="18" charset="0"/>
                <a:cs typeface="Times New Roman" pitchFamily="18" charset="0"/>
              </a:rPr>
            </a:br>
            <a:endParaRPr lang="ru-RU" sz="1800" b="0" dirty="0">
              <a:solidFill>
                <a:schemeClr val="tx1"/>
              </a:solidFill>
              <a:effectLst>
                <a:reflection blurRad="6350" stA="55000" endA="300" endPos="45500" dir="5400000" sy="-100000" algn="bl" rotWithShape="0"/>
              </a:effectLst>
              <a:latin typeface="Times New Roman" pitchFamily="18" charset="0"/>
              <a:cs typeface="Times New Roman" pitchFamily="18" charset="0"/>
            </a:endParaRPr>
          </a:p>
        </p:txBody>
      </p:sp>
      <p:sp>
        <p:nvSpPr>
          <p:cNvPr id="7" name="Текст 2"/>
          <p:cNvSpPr txBox="1">
            <a:spLocks/>
          </p:cNvSpPr>
          <p:nvPr/>
        </p:nvSpPr>
        <p:spPr>
          <a:xfrm>
            <a:off x="3617722" y="110660"/>
            <a:ext cx="4462272" cy="639762"/>
          </a:xfrm>
          <a:prstGeom prst="rect">
            <a:avLst/>
          </a:prstGeom>
        </p:spPr>
        <p:txBody>
          <a:bodyPr vert="horz" lIns="91440" tIns="45720" rIns="91440" bIns="45720" rtlCol="0" anchor="b">
            <a:noAutofit/>
          </a:bodyPr>
          <a:lstStyle>
            <a:lvl1pPr marL="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1600" b="1" kern="1200">
                <a:solidFill>
                  <a:schemeClr val="tx1">
                    <a:lumMod val="75000"/>
                    <a:lumOff val="25000"/>
                  </a:schemeClr>
                </a:solidFill>
                <a:latin typeface="+mn-lt"/>
                <a:ea typeface="+mn-ea"/>
                <a:cs typeface="+mn-cs"/>
              </a:defRPr>
            </a:lvl9pPr>
          </a:lstStyle>
          <a:p>
            <a:r>
              <a:rPr lang="kk-KZ" dirty="0"/>
              <a:t>1</a:t>
            </a:r>
            <a:r>
              <a:rPr lang="en-US" dirty="0" smtClean="0"/>
              <a:t>-c</a:t>
            </a:r>
            <a:r>
              <a:rPr lang="ru-RU" dirty="0" err="1" smtClean="0"/>
              <a:t>ұрақ</a:t>
            </a:r>
            <a:r>
              <a:rPr lang="ru-RU" dirty="0" smtClean="0"/>
              <a:t> </a:t>
            </a:r>
            <a:r>
              <a:rPr lang="ru-RU" dirty="0" err="1" smtClean="0"/>
              <a:t>жауабы</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Subtitle 2"/>
          <p:cNvSpPr txBox="1">
            <a:spLocks/>
          </p:cNvSpPr>
          <p:nvPr/>
        </p:nvSpPr>
        <p:spPr>
          <a:xfrm>
            <a:off x="488576" y="309279"/>
            <a:ext cx="11130610" cy="739592"/>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kk-KZ" sz="4000" b="1" dirty="0" smtClean="0">
                <a:solidFill>
                  <a:srgbClr val="FF0000"/>
                </a:solidFill>
                <a:latin typeface="Times New Roman" pitchFamily="18" charset="0"/>
                <a:cs typeface="Times New Roman" pitchFamily="18" charset="0"/>
              </a:rPr>
              <a:t>Дәріс </a:t>
            </a:r>
            <a:r>
              <a:rPr lang="kk-KZ" sz="4000" b="1" dirty="0" smtClean="0">
                <a:solidFill>
                  <a:srgbClr val="FF0000"/>
                </a:solidFill>
                <a:latin typeface="Times New Roman" pitchFamily="18" charset="0"/>
                <a:cs typeface="Times New Roman" pitchFamily="18" charset="0"/>
              </a:rPr>
              <a:t>тақырыбы: </a:t>
            </a:r>
            <a:r>
              <a:rPr lang="kk-KZ" sz="4000" b="1" dirty="0">
                <a:latin typeface="Times New Roman" panose="02020603050405020304" pitchFamily="18" charset="0"/>
                <a:cs typeface="Times New Roman" panose="02020603050405020304" pitchFamily="18" charset="0"/>
              </a:rPr>
              <a:t>Аудиттің масштабы және жұмысын </a:t>
            </a:r>
            <a:r>
              <a:rPr lang="kk-KZ" sz="4000" b="1" dirty="0" smtClean="0">
                <a:latin typeface="Times New Roman" panose="02020603050405020304" pitchFamily="18" charset="0"/>
                <a:cs typeface="Times New Roman" panose="02020603050405020304" pitchFamily="18" charset="0"/>
              </a:rPr>
              <a:t>жоспарлау</a:t>
            </a:r>
          </a:p>
          <a:p>
            <a:pPr marL="0" indent="0">
              <a:buNone/>
            </a:pPr>
            <a:r>
              <a:rPr lang="kk-KZ" sz="3600" b="1" dirty="0" smtClean="0">
                <a:solidFill>
                  <a:srgbClr val="FF0000"/>
                </a:solidFill>
                <a:latin typeface="Times New Roman" panose="02020603050405020304" pitchFamily="18" charset="0"/>
                <a:ea typeface="Bookman Old Style" charset="0"/>
                <a:cs typeface="Times New Roman" panose="02020603050405020304" pitchFamily="18" charset="0"/>
              </a:rPr>
              <a:t>Дәріс сұрақтары:</a:t>
            </a:r>
            <a:endParaRPr lang="en-US" sz="3600" b="1" dirty="0">
              <a:solidFill>
                <a:srgbClr val="FF0000"/>
              </a:solidFill>
              <a:latin typeface="Times New Roman" pitchFamily="18" charset="0"/>
              <a:ea typeface="Bookman Old Style" charset="0"/>
              <a:cs typeface="Times New Roman" pitchFamily="18" charset="0"/>
            </a:endParaRPr>
          </a:p>
        </p:txBody>
      </p:sp>
      <p:graphicFrame>
        <p:nvGraphicFramePr>
          <p:cNvPr id="2" name="Схема 1"/>
          <p:cNvGraphicFramePr/>
          <p:nvPr>
            <p:extLst>
              <p:ext uri="{D42A27DB-BD31-4B8C-83A1-F6EECF244321}">
                <p14:modId xmlns:p14="http://schemas.microsoft.com/office/powerpoint/2010/main" val="1721568106"/>
              </p:ext>
            </p:extLst>
          </p:nvPr>
        </p:nvGraphicFramePr>
        <p:xfrm>
          <a:off x="1576552" y="2191407"/>
          <a:ext cx="9743089" cy="45089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12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18443" y="189187"/>
            <a:ext cx="9033640" cy="130853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kk-KZ" sz="3600" dirty="0" smtClean="0">
                <a:latin typeface="Times New Roman" pitchFamily="18" charset="0"/>
                <a:cs typeface="Times New Roman" pitchFamily="18" charset="0"/>
              </a:rPr>
              <a:t>1 Аудитті </a:t>
            </a:r>
            <a:r>
              <a:rPr lang="kk-KZ" sz="3600" dirty="0" smtClean="0">
                <a:latin typeface="Times New Roman" pitchFamily="18" charset="0"/>
                <a:cs typeface="Times New Roman" pitchFamily="18" charset="0"/>
              </a:rPr>
              <a:t>жүргізу </a:t>
            </a:r>
            <a:r>
              <a:rPr lang="kk-KZ" sz="3600" dirty="0" smtClean="0">
                <a:latin typeface="Times New Roman" pitchFamily="18" charset="0"/>
                <a:cs typeface="Times New Roman" pitchFamily="18" charset="0"/>
              </a:rPr>
              <a:t>кезеңдері</a:t>
            </a:r>
            <a:endParaRPr lang="ru-RU" sz="3600" dirty="0" smtClean="0">
              <a:latin typeface="Times New Roman" pitchFamily="18" charset="0"/>
              <a:cs typeface="Times New Roman" pitchFamily="18" charset="0"/>
            </a:endParaRPr>
          </a:p>
        </p:txBody>
      </p:sp>
      <p:graphicFrame>
        <p:nvGraphicFramePr>
          <p:cNvPr id="5" name="Схема 4"/>
          <p:cNvGraphicFramePr/>
          <p:nvPr>
            <p:extLst>
              <p:ext uri="{D42A27DB-BD31-4B8C-83A1-F6EECF244321}">
                <p14:modId xmlns:p14="http://schemas.microsoft.com/office/powerpoint/2010/main" val="1896873441"/>
              </p:ext>
            </p:extLst>
          </p:nvPr>
        </p:nvGraphicFramePr>
        <p:xfrm>
          <a:off x="788277" y="1247811"/>
          <a:ext cx="1054713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ubtitle 2"/>
          <p:cNvSpPr txBox="1">
            <a:spLocks/>
          </p:cNvSpPr>
          <p:nvPr/>
        </p:nvSpPr>
        <p:spPr>
          <a:xfrm>
            <a:off x="488576" y="309278"/>
            <a:ext cx="10793506" cy="1297687"/>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kk-KZ" sz="2400" b="1" dirty="0" smtClean="0">
                <a:latin typeface="Times New Roman" pitchFamily="18" charset="0"/>
                <a:cs typeface="Times New Roman" pitchFamily="18" charset="0"/>
              </a:rPr>
              <a:t>Жоспарлау</a:t>
            </a:r>
            <a:r>
              <a:rPr lang="kk-KZ"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t>
            </a:r>
            <a:r>
              <a:rPr lang="ru-RU" sz="2400" dirty="0" smtClean="0">
                <a:latin typeface="Times New Roman" pitchFamily="18" charset="0"/>
                <a:cs typeface="Times New Roman" pitchFamily="18" charset="0"/>
              </a:rPr>
              <a:t> </a:t>
            </a:r>
            <a:r>
              <a:rPr lang="kk-KZ" sz="2400" dirty="0" smtClean="0">
                <a:latin typeface="Times New Roman" pitchFamily="18" charset="0"/>
                <a:cs typeface="Times New Roman" pitchFamily="18" charset="0"/>
              </a:rPr>
              <a:t>бұл аудитті тиімді орындауға және бір мезгілде елеулі кезеңдердің байқалмай қалу каупін төмендетуге мүмкіндік беретін үдеріс.</a:t>
            </a:r>
          </a:p>
          <a:p>
            <a:pPr marL="0" indent="0" algn="ctr">
              <a:buNone/>
            </a:pPr>
            <a:r>
              <a:rPr lang="kk-KZ" sz="2400" dirty="0" smtClean="0">
                <a:latin typeface="Times New Roman" pitchFamily="18" charset="0"/>
                <a:ea typeface="Bookman Old Style" charset="0"/>
                <a:cs typeface="Times New Roman" pitchFamily="18" charset="0"/>
              </a:rPr>
              <a:t>Аудиторлық тексеру жоспары. </a:t>
            </a:r>
            <a:endParaRPr lang="en-US" sz="2400" dirty="0">
              <a:latin typeface="Times New Roman" pitchFamily="18" charset="0"/>
              <a:ea typeface="Bookman Old Style" charset="0"/>
              <a:cs typeface="Times New Roman" pitchFamily="18" charset="0"/>
            </a:endParaRPr>
          </a:p>
        </p:txBody>
      </p:sp>
      <p:sp>
        <p:nvSpPr>
          <p:cNvPr id="6" name="Прямоугольник 5"/>
          <p:cNvSpPr/>
          <p:nvPr/>
        </p:nvSpPr>
        <p:spPr>
          <a:xfrm>
            <a:off x="4106916" y="1606966"/>
            <a:ext cx="3105807" cy="66215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tx1"/>
                </a:solidFill>
                <a:latin typeface="Times New Roman" pitchFamily="18" charset="0"/>
                <a:cs typeface="Times New Roman" pitchFamily="18" charset="0"/>
              </a:rPr>
              <a:t>Қаржылық есептіліктің аудиттелеунің көлемі</a:t>
            </a:r>
            <a:endParaRPr lang="ru-RU" dirty="0">
              <a:solidFill>
                <a:schemeClr val="tx1"/>
              </a:solidFill>
              <a:latin typeface="Times New Roman" pitchFamily="18" charset="0"/>
              <a:cs typeface="Times New Roman" pitchFamily="18" charset="0"/>
            </a:endParaRPr>
          </a:p>
        </p:txBody>
      </p:sp>
      <p:sp>
        <p:nvSpPr>
          <p:cNvPr id="7" name="Прямоугольник 6"/>
          <p:cNvSpPr/>
          <p:nvPr/>
        </p:nvSpPr>
        <p:spPr>
          <a:xfrm>
            <a:off x="8554647" y="1606966"/>
            <a:ext cx="2727435" cy="66215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itchFamily="18" charset="0"/>
                <a:cs typeface="Times New Roman" pitchFamily="18" charset="0"/>
              </a:rPr>
              <a:t>200</a:t>
            </a:r>
            <a:r>
              <a:rPr lang="kk-KZ" dirty="0" smtClean="0">
                <a:solidFill>
                  <a:schemeClr val="tx1"/>
                </a:solidFill>
                <a:latin typeface="Times New Roman" pitchFamily="18" charset="0"/>
                <a:cs typeface="Times New Roman" pitchFamily="18" charset="0"/>
              </a:rPr>
              <a:t> ХАС</a:t>
            </a:r>
            <a:endParaRPr lang="ru-RU" dirty="0">
              <a:solidFill>
                <a:schemeClr val="tx1"/>
              </a:solidFill>
              <a:latin typeface="Times New Roman" pitchFamily="18" charset="0"/>
              <a:cs typeface="Times New Roman" pitchFamily="18" charset="0"/>
            </a:endParaRPr>
          </a:p>
        </p:txBody>
      </p:sp>
      <p:cxnSp>
        <p:nvCxnSpPr>
          <p:cNvPr id="9" name="Прямая со стрелкой 8"/>
          <p:cNvCxnSpPr/>
          <p:nvPr/>
        </p:nvCxnSpPr>
        <p:spPr>
          <a:xfrm>
            <a:off x="7222647" y="1939159"/>
            <a:ext cx="1332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a:off x="5659821" y="2269118"/>
            <a:ext cx="0" cy="43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2364828" y="2485118"/>
            <a:ext cx="682646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a:off x="2364828" y="2485118"/>
            <a:ext cx="0" cy="216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Прямоугольник 25"/>
          <p:cNvSpPr/>
          <p:nvPr/>
        </p:nvSpPr>
        <p:spPr>
          <a:xfrm>
            <a:off x="811924" y="2701118"/>
            <a:ext cx="3294993" cy="720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600" dirty="0" smtClean="0">
                <a:solidFill>
                  <a:schemeClr val="tx1"/>
                </a:solidFill>
                <a:latin typeface="Times New Roman" pitchFamily="18" charset="0"/>
                <a:cs typeface="Times New Roman" pitchFamily="18" charset="0"/>
              </a:rPr>
              <a:t>Аудиторлық тексерулерді жоспарлау</a:t>
            </a:r>
            <a:endParaRPr lang="ru-RU" sz="1600" dirty="0">
              <a:solidFill>
                <a:schemeClr val="tx1"/>
              </a:solidFill>
              <a:latin typeface="Times New Roman" pitchFamily="18" charset="0"/>
              <a:cs typeface="Times New Roman" pitchFamily="18" charset="0"/>
            </a:endParaRPr>
          </a:p>
        </p:txBody>
      </p:sp>
      <p:sp>
        <p:nvSpPr>
          <p:cNvPr id="27" name="Прямоугольник 26"/>
          <p:cNvSpPr/>
          <p:nvPr/>
        </p:nvSpPr>
        <p:spPr>
          <a:xfrm>
            <a:off x="4492399" y="2701118"/>
            <a:ext cx="3105807" cy="720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600" dirty="0" smtClean="0">
                <a:solidFill>
                  <a:schemeClr val="tx1"/>
                </a:solidFill>
                <a:latin typeface="Times New Roman" pitchFamily="18" charset="0"/>
                <a:cs typeface="Times New Roman" pitchFamily="18" charset="0"/>
              </a:rPr>
              <a:t>Қаржылық есептілікті тексеру элементтерін анықтау</a:t>
            </a:r>
            <a:endParaRPr lang="ru-RU" sz="1600" dirty="0">
              <a:solidFill>
                <a:schemeClr val="tx1"/>
              </a:solidFill>
              <a:latin typeface="Times New Roman" pitchFamily="18" charset="0"/>
              <a:cs typeface="Times New Roman" pitchFamily="18" charset="0"/>
            </a:endParaRPr>
          </a:p>
        </p:txBody>
      </p:sp>
      <p:sp>
        <p:nvSpPr>
          <p:cNvPr id="28" name="Прямоугольник 27"/>
          <p:cNvSpPr/>
          <p:nvPr/>
        </p:nvSpPr>
        <p:spPr>
          <a:xfrm>
            <a:off x="8176275" y="2701118"/>
            <a:ext cx="3105807" cy="720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600" dirty="0" smtClean="0">
                <a:solidFill>
                  <a:schemeClr val="tx1"/>
                </a:solidFill>
                <a:latin typeface="Times New Roman" pitchFamily="18" charset="0"/>
                <a:cs typeface="Times New Roman" pitchFamily="18" charset="0"/>
              </a:rPr>
              <a:t>Қорытынды аудиторлық тексерудің қалыптасуы</a:t>
            </a:r>
            <a:endParaRPr lang="ru-RU" sz="1600" dirty="0">
              <a:solidFill>
                <a:schemeClr val="tx1"/>
              </a:solidFill>
              <a:latin typeface="Times New Roman" pitchFamily="18" charset="0"/>
              <a:cs typeface="Times New Roman" pitchFamily="18" charset="0"/>
            </a:endParaRPr>
          </a:p>
        </p:txBody>
      </p:sp>
      <p:cxnSp>
        <p:nvCxnSpPr>
          <p:cNvPr id="29" name="Прямая со стрелкой 28"/>
          <p:cNvCxnSpPr/>
          <p:nvPr/>
        </p:nvCxnSpPr>
        <p:spPr>
          <a:xfrm>
            <a:off x="2364828" y="3421118"/>
            <a:ext cx="0" cy="288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a:off x="5659821" y="3421118"/>
            <a:ext cx="0" cy="288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p:cNvCxnSpPr/>
          <p:nvPr/>
        </p:nvCxnSpPr>
        <p:spPr>
          <a:xfrm>
            <a:off x="9191297" y="3421118"/>
            <a:ext cx="0" cy="288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2" name="Прямоугольник 31"/>
          <p:cNvSpPr/>
          <p:nvPr/>
        </p:nvSpPr>
        <p:spPr>
          <a:xfrm>
            <a:off x="811924" y="3709119"/>
            <a:ext cx="3375675" cy="294393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buFont typeface="+mj-lt"/>
              <a:buAutoNum type="romanUcPeriod"/>
            </a:pPr>
            <a:r>
              <a:rPr lang="kk-KZ" sz="1600" dirty="0" smtClean="0">
                <a:solidFill>
                  <a:schemeClr val="tx1"/>
                </a:solidFill>
                <a:latin typeface="Times New Roman" pitchFamily="18" charset="0"/>
                <a:cs typeface="Times New Roman" pitchFamily="18" charset="0"/>
              </a:rPr>
              <a:t>Алдын ала жоспарлау</a:t>
            </a:r>
          </a:p>
          <a:p>
            <a:pPr marL="342900" indent="-342900">
              <a:buFont typeface="+mj-lt"/>
              <a:buAutoNum type="arabicPeriod"/>
            </a:pPr>
            <a:r>
              <a:rPr lang="kk-KZ" sz="1600" dirty="0" smtClean="0">
                <a:solidFill>
                  <a:schemeClr val="tx1"/>
                </a:solidFill>
                <a:latin typeface="Times New Roman" pitchFamily="18" charset="0"/>
                <a:cs typeface="Times New Roman" pitchFamily="18" charset="0"/>
              </a:rPr>
              <a:t>Ұйым туралы жалпы мағлұматты жинау</a:t>
            </a:r>
          </a:p>
          <a:p>
            <a:pPr marL="342900" indent="-342900">
              <a:buFont typeface="+mj-lt"/>
              <a:buAutoNum type="arabicPeriod"/>
            </a:pPr>
            <a:r>
              <a:rPr lang="kk-KZ" sz="1600" dirty="0" smtClean="0">
                <a:solidFill>
                  <a:schemeClr val="tx1"/>
                </a:solidFill>
                <a:latin typeface="Times New Roman" pitchFamily="18" charset="0"/>
                <a:cs typeface="Times New Roman" pitchFamily="18" charset="0"/>
              </a:rPr>
              <a:t>Ішкі бақылаудың жүйесімен танысу</a:t>
            </a:r>
          </a:p>
          <a:p>
            <a:pPr marL="342900" indent="-342900">
              <a:buFont typeface="+mj-lt"/>
              <a:buAutoNum type="arabicPeriod"/>
            </a:pPr>
            <a:r>
              <a:rPr lang="kk-KZ" sz="1600" dirty="0" smtClean="0">
                <a:solidFill>
                  <a:schemeClr val="tx1"/>
                </a:solidFill>
                <a:latin typeface="Times New Roman" pitchFamily="18" charset="0"/>
                <a:cs typeface="Times New Roman" pitchFamily="18" charset="0"/>
              </a:rPr>
              <a:t>Аудиторлық тәукелділікті және мәнділікті бағалау</a:t>
            </a:r>
          </a:p>
          <a:p>
            <a:pPr marL="400050" indent="-400050">
              <a:buFont typeface="+mj-lt"/>
              <a:buAutoNum type="romanUcPeriod" startAt="2"/>
            </a:pPr>
            <a:r>
              <a:rPr lang="kk-KZ" sz="1600" dirty="0" smtClean="0">
                <a:solidFill>
                  <a:schemeClr val="tx1"/>
                </a:solidFill>
                <a:latin typeface="Times New Roman" pitchFamily="18" charset="0"/>
                <a:cs typeface="Times New Roman" pitchFamily="18" charset="0"/>
              </a:rPr>
              <a:t>Аудиттің жалпы жоспарын құрастыру</a:t>
            </a:r>
          </a:p>
          <a:p>
            <a:pPr marL="400050" indent="-400050">
              <a:buFont typeface="+mj-lt"/>
              <a:buAutoNum type="romanUcPeriod" startAt="2"/>
            </a:pPr>
            <a:r>
              <a:rPr lang="kk-KZ" sz="1600" dirty="0" smtClean="0">
                <a:solidFill>
                  <a:schemeClr val="tx1"/>
                </a:solidFill>
                <a:latin typeface="Times New Roman" pitchFamily="18" charset="0"/>
                <a:cs typeface="Times New Roman" pitchFamily="18" charset="0"/>
              </a:rPr>
              <a:t>Аудиторлық бағдарлама құрастыру</a:t>
            </a:r>
          </a:p>
        </p:txBody>
      </p:sp>
      <p:sp>
        <p:nvSpPr>
          <p:cNvPr id="33" name="Прямоугольник 32"/>
          <p:cNvSpPr/>
          <p:nvPr/>
        </p:nvSpPr>
        <p:spPr>
          <a:xfrm>
            <a:off x="4492399" y="3709118"/>
            <a:ext cx="3105807" cy="294392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err="1" smtClean="0">
                <a:solidFill>
                  <a:schemeClr val="tx1"/>
                </a:solidFill>
                <a:latin typeface="Times New Roman" pitchFamily="18" charset="0"/>
                <a:cs typeface="Times New Roman" pitchFamily="18" charset="0"/>
              </a:rPr>
              <a:t>Нысан</a:t>
            </a:r>
            <a:r>
              <a:rPr lang="ru-RU" sz="1600" dirty="0" smtClean="0">
                <a:solidFill>
                  <a:schemeClr val="tx1"/>
                </a:solidFill>
                <a:latin typeface="Times New Roman" pitchFamily="18" charset="0"/>
                <a:cs typeface="Times New Roman" pitchFamily="18" charset="0"/>
              </a:rPr>
              <a:t> 1 «Баланс»</a:t>
            </a:r>
          </a:p>
          <a:p>
            <a:r>
              <a:rPr lang="ru-RU" sz="1600" dirty="0" err="1" smtClean="0">
                <a:solidFill>
                  <a:schemeClr val="tx1"/>
                </a:solidFill>
                <a:latin typeface="Times New Roman" pitchFamily="18" charset="0"/>
                <a:cs typeface="Times New Roman" pitchFamily="18" charset="0"/>
              </a:rPr>
              <a:t>Нысан</a:t>
            </a:r>
            <a:r>
              <a:rPr lang="ru-RU" sz="1600" dirty="0" smtClean="0">
                <a:solidFill>
                  <a:schemeClr val="tx1"/>
                </a:solidFill>
                <a:latin typeface="Times New Roman" pitchFamily="18" charset="0"/>
                <a:cs typeface="Times New Roman" pitchFamily="18" charset="0"/>
              </a:rPr>
              <a:t> 2 «</a:t>
            </a:r>
            <a:r>
              <a:rPr lang="ru-RU" sz="1600" dirty="0" err="1" smtClean="0">
                <a:solidFill>
                  <a:schemeClr val="tx1"/>
                </a:solidFill>
                <a:latin typeface="Times New Roman" pitchFamily="18" charset="0"/>
                <a:cs typeface="Times New Roman" pitchFamily="18" charset="0"/>
              </a:rPr>
              <a:t>Пайда</a:t>
            </a:r>
            <a:r>
              <a:rPr lang="ru-RU" sz="1600" dirty="0" smtClean="0">
                <a:solidFill>
                  <a:schemeClr val="tx1"/>
                </a:solidFill>
                <a:latin typeface="Times New Roman" pitchFamily="18" charset="0"/>
                <a:cs typeface="Times New Roman" pitchFamily="18" charset="0"/>
              </a:rPr>
              <a:t> мен </a:t>
            </a:r>
            <a:r>
              <a:rPr lang="ru-RU" sz="1600" dirty="0" err="1" smtClean="0">
                <a:solidFill>
                  <a:schemeClr val="tx1"/>
                </a:solidFill>
                <a:latin typeface="Times New Roman" pitchFamily="18" charset="0"/>
                <a:cs typeface="Times New Roman" pitchFamily="18" charset="0"/>
              </a:rPr>
              <a:t>зиян</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туралы</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есеп</a:t>
            </a:r>
            <a:r>
              <a:rPr lang="ru-RU" sz="1600" dirty="0" smtClean="0">
                <a:solidFill>
                  <a:schemeClr val="tx1"/>
                </a:solidFill>
                <a:latin typeface="Times New Roman" pitchFamily="18" charset="0"/>
                <a:cs typeface="Times New Roman" pitchFamily="18" charset="0"/>
              </a:rPr>
              <a:t>» </a:t>
            </a:r>
          </a:p>
          <a:p>
            <a:r>
              <a:rPr lang="ru-RU" sz="1600" dirty="0" err="1" smtClean="0">
                <a:solidFill>
                  <a:schemeClr val="tx1"/>
                </a:solidFill>
                <a:latin typeface="Times New Roman" pitchFamily="18" charset="0"/>
                <a:cs typeface="Times New Roman" pitchFamily="18" charset="0"/>
              </a:rPr>
              <a:t>Нысан</a:t>
            </a:r>
            <a:r>
              <a:rPr lang="ru-RU" sz="1600" dirty="0" smtClean="0">
                <a:solidFill>
                  <a:schemeClr val="tx1"/>
                </a:solidFill>
                <a:latin typeface="Times New Roman" pitchFamily="18" charset="0"/>
                <a:cs typeface="Times New Roman" pitchFamily="18" charset="0"/>
              </a:rPr>
              <a:t> 3 «</a:t>
            </a:r>
            <a:r>
              <a:rPr lang="ru-RU" sz="1600" dirty="0" err="1" smtClean="0">
                <a:solidFill>
                  <a:schemeClr val="tx1"/>
                </a:solidFill>
                <a:latin typeface="Times New Roman" pitchFamily="18" charset="0"/>
                <a:cs typeface="Times New Roman" pitchFamily="18" charset="0"/>
              </a:rPr>
              <a:t>Ақша қаражаттарының қозғалысы туралы</a:t>
            </a:r>
            <a:r>
              <a:rPr lang="ru-RU" sz="1600" dirty="0" smtClean="0">
                <a:solidFill>
                  <a:schemeClr val="tx1"/>
                </a:solidFill>
                <a:latin typeface="Times New Roman" pitchFamily="18" charset="0"/>
                <a:cs typeface="Times New Roman" pitchFamily="18" charset="0"/>
              </a:rPr>
              <a:t> </a:t>
            </a:r>
            <a:r>
              <a:rPr lang="ru-RU" sz="1600" dirty="0" err="1" smtClean="0">
                <a:solidFill>
                  <a:schemeClr val="tx1"/>
                </a:solidFill>
                <a:latin typeface="Times New Roman" pitchFamily="18" charset="0"/>
                <a:cs typeface="Times New Roman" pitchFamily="18" charset="0"/>
              </a:rPr>
              <a:t>есеп</a:t>
            </a:r>
            <a:r>
              <a:rPr lang="ru-RU" sz="1600" dirty="0" smtClean="0">
                <a:solidFill>
                  <a:schemeClr val="tx1"/>
                </a:solidFill>
                <a:latin typeface="Times New Roman" pitchFamily="18" charset="0"/>
                <a:cs typeface="Times New Roman" pitchFamily="18" charset="0"/>
              </a:rPr>
              <a:t>»</a:t>
            </a:r>
          </a:p>
          <a:p>
            <a:r>
              <a:rPr lang="ru-RU" sz="1600" dirty="0" err="1" smtClean="0">
                <a:solidFill>
                  <a:schemeClr val="tx1"/>
                </a:solidFill>
                <a:latin typeface="Times New Roman" pitchFamily="18" charset="0"/>
                <a:cs typeface="Times New Roman" pitchFamily="18" charset="0"/>
              </a:rPr>
              <a:t>Нысан</a:t>
            </a:r>
            <a:r>
              <a:rPr lang="ru-RU" sz="1600" dirty="0" smtClean="0">
                <a:solidFill>
                  <a:schemeClr val="tx1"/>
                </a:solidFill>
                <a:latin typeface="Times New Roman" pitchFamily="18" charset="0"/>
                <a:cs typeface="Times New Roman" pitchFamily="18" charset="0"/>
              </a:rPr>
              <a:t> 4 «</a:t>
            </a:r>
            <a:r>
              <a:rPr lang="ru-RU" sz="1600" dirty="0" err="1" smtClean="0">
                <a:solidFill>
                  <a:schemeClr val="tx1"/>
                </a:solidFill>
                <a:latin typeface="Times New Roman" pitchFamily="18" charset="0"/>
                <a:cs typeface="Times New Roman" pitchFamily="18" charset="0"/>
              </a:rPr>
              <a:t>Капиталдың </a:t>
            </a:r>
            <a:r>
              <a:rPr lang="ru-RU" dirty="0" err="1" smtClean="0">
                <a:solidFill>
                  <a:schemeClr val="tx1"/>
                </a:solidFill>
                <a:latin typeface="Times New Roman" pitchFamily="18" charset="0"/>
                <a:cs typeface="Times New Roman" pitchFamily="18" charset="0"/>
              </a:rPr>
              <a:t>өзгеруі туралы</a:t>
            </a:r>
            <a:r>
              <a:rPr lang="ru-RU" dirty="0" smtClean="0">
                <a:solidFill>
                  <a:schemeClr val="tx1"/>
                </a:solidFill>
                <a:latin typeface="Times New Roman" pitchFamily="18" charset="0"/>
                <a:cs typeface="Times New Roman" pitchFamily="18" charset="0"/>
              </a:rPr>
              <a:t> </a:t>
            </a:r>
            <a:r>
              <a:rPr lang="ru-RU" dirty="0" err="1" smtClean="0">
                <a:solidFill>
                  <a:schemeClr val="tx1"/>
                </a:solidFill>
                <a:latin typeface="Times New Roman" pitchFamily="18" charset="0"/>
                <a:cs typeface="Times New Roman" pitchFamily="18" charset="0"/>
              </a:rPr>
              <a:t>есеп</a:t>
            </a:r>
            <a:r>
              <a:rPr lang="ru-RU" dirty="0" smtClean="0">
                <a:solidFill>
                  <a:schemeClr val="tx1"/>
                </a:solidFill>
                <a:latin typeface="Times New Roman" pitchFamily="18" charset="0"/>
                <a:cs typeface="Times New Roman" pitchFamily="18" charset="0"/>
              </a:rPr>
              <a:t>»</a:t>
            </a:r>
          </a:p>
          <a:p>
            <a:pPr algn="ctr"/>
            <a:endParaRPr lang="ru-RU" sz="1600" dirty="0">
              <a:solidFill>
                <a:schemeClr val="tx1"/>
              </a:solidFill>
              <a:latin typeface="Times New Roman" pitchFamily="18" charset="0"/>
              <a:cs typeface="Times New Roman" pitchFamily="18" charset="0"/>
            </a:endParaRPr>
          </a:p>
        </p:txBody>
      </p:sp>
      <p:sp>
        <p:nvSpPr>
          <p:cNvPr id="34" name="Прямоугольник 33"/>
          <p:cNvSpPr/>
          <p:nvPr/>
        </p:nvSpPr>
        <p:spPr>
          <a:xfrm>
            <a:off x="8176275" y="3709119"/>
            <a:ext cx="3105807" cy="2943928"/>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600" dirty="0" smtClean="0">
                <a:solidFill>
                  <a:schemeClr val="tx1"/>
                </a:solidFill>
                <a:latin typeface="Times New Roman" pitchFamily="18" charset="0"/>
                <a:cs typeface="Times New Roman" pitchFamily="18" charset="0"/>
              </a:rPr>
              <a:t>Ұйым басшылығына аудитордың жазбаша ақпараты</a:t>
            </a:r>
          </a:p>
          <a:p>
            <a:pPr algn="ctr"/>
            <a:r>
              <a:rPr lang="kk-KZ" sz="1600" dirty="0" smtClean="0">
                <a:solidFill>
                  <a:schemeClr val="tx1"/>
                </a:solidFill>
                <a:latin typeface="Times New Roman" pitchFamily="18" charset="0"/>
                <a:cs typeface="Times New Roman" pitchFamily="18" charset="0"/>
              </a:rPr>
              <a:t>Аудиторлық есеп</a:t>
            </a:r>
          </a:p>
          <a:p>
            <a:pPr algn="ctr"/>
            <a:r>
              <a:rPr lang="kk-KZ" sz="1600" dirty="0" smtClean="0">
                <a:solidFill>
                  <a:schemeClr val="tx1"/>
                </a:solidFill>
                <a:latin typeface="Times New Roman" pitchFamily="18" charset="0"/>
                <a:cs typeface="Times New Roman" pitchFamily="18" charset="0"/>
              </a:rPr>
              <a:t>Орындалған жұмыстың қабылдау актісі</a:t>
            </a:r>
            <a:endParaRPr lang="ru-RU" sz="1600" dirty="0">
              <a:solidFill>
                <a:schemeClr val="tx1"/>
              </a:solidFill>
              <a:latin typeface="Times New Roman" pitchFamily="18" charset="0"/>
              <a:cs typeface="Times New Roman" pitchFamily="18" charset="0"/>
            </a:endParaRPr>
          </a:p>
        </p:txBody>
      </p:sp>
      <p:cxnSp>
        <p:nvCxnSpPr>
          <p:cNvPr id="35" name="Прямая со стрелкой 34"/>
          <p:cNvCxnSpPr/>
          <p:nvPr/>
        </p:nvCxnSpPr>
        <p:spPr>
          <a:xfrm>
            <a:off x="9191297" y="2485118"/>
            <a:ext cx="0" cy="216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62353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
          <p:cNvSpPr>
            <a:spLocks noChangeArrowheads="1"/>
          </p:cNvSpPr>
          <p:nvPr/>
        </p:nvSpPr>
        <p:spPr bwMode="auto">
          <a:xfrm>
            <a:off x="1182412" y="1792031"/>
            <a:ext cx="9932278"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kk-KZ" sz="2400" dirty="0" smtClean="0">
              <a:solidFill>
                <a:schemeClr val="accent6"/>
              </a:solidFill>
              <a:latin typeface="Times New Roman" panose="02020603050405020304" pitchFamily="18" charset="0"/>
              <a:cs typeface="Times New Roman" panose="02020603050405020304" pitchFamily="18" charset="0"/>
            </a:endParaRPr>
          </a:p>
          <a:p>
            <a:r>
              <a:rPr lang="kk-KZ" sz="2400" dirty="0" smtClean="0">
                <a:solidFill>
                  <a:schemeClr val="accent6"/>
                </a:solidFill>
                <a:latin typeface="Times New Roman" panose="02020603050405020304" pitchFamily="18" charset="0"/>
                <a:cs typeface="Times New Roman" panose="02020603050405020304" pitchFamily="18" charset="0"/>
              </a:rPr>
              <a:t>Қаржылық </a:t>
            </a:r>
            <a:r>
              <a:rPr lang="kk-KZ" sz="2400" dirty="0">
                <a:solidFill>
                  <a:schemeClr val="accent6"/>
                </a:solidFill>
                <a:latin typeface="Times New Roman" panose="02020603050405020304" pitchFamily="18" charset="0"/>
                <a:cs typeface="Times New Roman" panose="02020603050405020304" pitchFamily="18" charset="0"/>
              </a:rPr>
              <a:t>аудитті  жоспарлау  мыналарды  қамтамасыз етуі тиіс</a:t>
            </a:r>
            <a:r>
              <a:rPr lang="kk-KZ" sz="2400" dirty="0" smtClean="0">
                <a:solidFill>
                  <a:schemeClr val="accent6"/>
                </a:solidFill>
                <a:latin typeface="Times New Roman" panose="02020603050405020304" pitchFamily="18" charset="0"/>
                <a:cs typeface="Times New Roman" panose="02020603050405020304" pitchFamily="18" charset="0"/>
              </a:rPr>
              <a:t>:</a:t>
            </a:r>
          </a:p>
          <a:p>
            <a:endParaRPr lang="kk-KZ" sz="2400" dirty="0" smtClean="0">
              <a:latin typeface="Times New Roman" panose="02020603050405020304" pitchFamily="18" charset="0"/>
              <a:cs typeface="Times New Roman" panose="02020603050405020304" pitchFamily="18" charset="0"/>
            </a:endParaRPr>
          </a:p>
          <a:p>
            <a:pPr lvl="0" algn="just"/>
            <a:r>
              <a:rPr lang="kk-KZ" sz="2400" dirty="0" smtClean="0">
                <a:latin typeface="Times New Roman" panose="02020603050405020304" pitchFamily="18" charset="0"/>
                <a:cs typeface="Times New Roman" panose="02020603050405020304" pitchFamily="18" charset="0"/>
              </a:rPr>
              <a:t>- ішкі </a:t>
            </a:r>
            <a:r>
              <a:rPr lang="kk-KZ" sz="2400" dirty="0">
                <a:latin typeface="Times New Roman" panose="02020603050405020304" pitchFamily="18" charset="0"/>
                <a:cs typeface="Times New Roman" panose="02020603050405020304" pitchFamily="18" charset="0"/>
              </a:rPr>
              <a:t>бақылаудың тиімділігі, есептемелер мен  бухгалтерлік есептің  жағдайлары туралы  қажетті ақпаратты алу;</a:t>
            </a:r>
            <a:endParaRPr lang="ru-RU" sz="2400" dirty="0">
              <a:latin typeface="Times New Roman" panose="02020603050405020304" pitchFamily="18" charset="0"/>
              <a:cs typeface="Times New Roman" panose="02020603050405020304" pitchFamily="18" charset="0"/>
            </a:endParaRPr>
          </a:p>
          <a:p>
            <a:pPr lvl="0" algn="just"/>
            <a:r>
              <a:rPr lang="kk-KZ" sz="2400" dirty="0" smtClean="0">
                <a:latin typeface="Times New Roman" panose="02020603050405020304" pitchFamily="18" charset="0"/>
                <a:cs typeface="Times New Roman" panose="02020603050405020304" pitchFamily="18" charset="0"/>
              </a:rPr>
              <a:t>- орындалуы </a:t>
            </a:r>
            <a:r>
              <a:rPr lang="kk-KZ" sz="2400" dirty="0">
                <a:latin typeface="Times New Roman" panose="02020603050405020304" pitchFamily="18" charset="0"/>
                <a:cs typeface="Times New Roman" panose="02020603050405020304" pitchFamily="18" charset="0"/>
              </a:rPr>
              <a:t>тиіс  бақылау процедураларының көлемі мен  өткізу уақытын, мазмұның анықтауды.</a:t>
            </a:r>
            <a:endParaRPr lang="ru-RU" sz="2400" dirty="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718443" y="189187"/>
            <a:ext cx="9033640" cy="130853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kk-KZ" sz="3600" dirty="0" smtClean="0">
                <a:latin typeface="Times New Roman" pitchFamily="18" charset="0"/>
                <a:cs typeface="Times New Roman" pitchFamily="18" charset="0"/>
              </a:rPr>
              <a:t>2 Аудитті жоспарлау процесі</a:t>
            </a:r>
            <a:endParaRPr lang="ru-RU" sz="3600" dirty="0" smtClean="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819807" y="604209"/>
            <a:ext cx="10767848" cy="1143000"/>
          </a:xfrm>
        </p:spPr>
        <p:txBody>
          <a:bodyPr/>
          <a:lstStyle/>
          <a:p>
            <a:pPr marL="0" indent="0" algn="just">
              <a:buNone/>
            </a:pPr>
            <a:r>
              <a:rPr lang="kk-KZ" sz="2800" b="0" dirty="0">
                <a:solidFill>
                  <a:schemeClr val="tx1"/>
                </a:solidFill>
                <a:effectLst/>
                <a:latin typeface="Times New Roman" panose="02020603050405020304" pitchFamily="18" charset="0"/>
                <a:cs typeface="Times New Roman" panose="02020603050405020304" pitchFamily="18" charset="0"/>
              </a:rPr>
              <a:t>Аудитті жоспарлауға  аудиттің  жалпы  жоспарын жасау және  аудиторлық бағдарламаларды  әзірлеу кіреді.</a:t>
            </a:r>
            <a:r>
              <a:rPr lang="ru-RU" sz="2800" b="0" dirty="0">
                <a:solidFill>
                  <a:schemeClr val="tx1"/>
                </a:solidFill>
                <a:effectLst/>
                <a:latin typeface="Times New Roman" panose="02020603050405020304" pitchFamily="18" charset="0"/>
                <a:cs typeface="Times New Roman" panose="02020603050405020304" pitchFamily="18" charset="0"/>
              </a:rPr>
              <a:t/>
            </a:r>
            <a:br>
              <a:rPr lang="ru-RU" sz="2800" b="0" dirty="0">
                <a:solidFill>
                  <a:schemeClr val="tx1"/>
                </a:solidFill>
                <a:effectLst/>
                <a:latin typeface="Times New Roman" panose="02020603050405020304" pitchFamily="18" charset="0"/>
                <a:cs typeface="Times New Roman" panose="02020603050405020304" pitchFamily="18" charset="0"/>
              </a:rPr>
            </a:br>
            <a:r>
              <a:rPr lang="ru-RU" sz="2800" b="0" dirty="0" smtClean="0">
                <a:solidFill>
                  <a:schemeClr val="tx1"/>
                </a:solidFill>
                <a:effectLst/>
                <a:latin typeface="Times New Roman" panose="02020603050405020304" pitchFamily="18" charset="0"/>
                <a:cs typeface="Times New Roman" panose="02020603050405020304" pitchFamily="18" charset="0"/>
              </a:rPr>
              <a:t/>
            </a:r>
            <a:br>
              <a:rPr lang="ru-RU" sz="2800" b="0" dirty="0" smtClean="0">
                <a:solidFill>
                  <a:schemeClr val="tx1"/>
                </a:solidFill>
                <a:effectLst/>
                <a:latin typeface="Times New Roman" panose="02020603050405020304" pitchFamily="18" charset="0"/>
                <a:cs typeface="Times New Roman" panose="02020603050405020304" pitchFamily="18" charset="0"/>
              </a:rPr>
            </a:br>
            <a:r>
              <a:rPr lang="kk-KZ" sz="2800" b="0" dirty="0" smtClean="0">
                <a:solidFill>
                  <a:schemeClr val="tx1"/>
                </a:solidFill>
                <a:effectLst/>
                <a:latin typeface="Times New Roman" panose="02020603050405020304" pitchFamily="18" charset="0"/>
                <a:cs typeface="Times New Roman" panose="02020603050405020304" pitchFamily="18" charset="0"/>
              </a:rPr>
              <a:t>Жалпы </a:t>
            </a:r>
            <a:r>
              <a:rPr lang="kk-KZ" sz="2800" b="0" dirty="0">
                <a:solidFill>
                  <a:schemeClr val="tx1"/>
                </a:solidFill>
                <a:effectLst/>
                <a:latin typeface="Times New Roman" panose="02020603050405020304" pitchFamily="18" charset="0"/>
                <a:cs typeface="Times New Roman" panose="02020603050405020304" pitchFamily="18" charset="0"/>
              </a:rPr>
              <a:t>жоспарда  мына  негізгі  көрсеткіштер  көрініс  табуы керек:</a:t>
            </a:r>
            <a:r>
              <a:rPr lang="ru-RU" sz="2800" b="0" dirty="0">
                <a:solidFill>
                  <a:schemeClr val="tx1"/>
                </a:solidFill>
                <a:effectLst/>
                <a:latin typeface="Times New Roman" panose="02020603050405020304" pitchFamily="18" charset="0"/>
                <a:cs typeface="Times New Roman" panose="02020603050405020304" pitchFamily="18" charset="0"/>
              </a:rPr>
              <a:t/>
            </a:r>
            <a:br>
              <a:rPr lang="ru-RU" sz="2800" b="0" dirty="0">
                <a:solidFill>
                  <a:schemeClr val="tx1"/>
                </a:solidFill>
                <a:effectLst/>
                <a:latin typeface="Times New Roman" panose="02020603050405020304" pitchFamily="18" charset="0"/>
                <a:cs typeface="Times New Roman" panose="02020603050405020304" pitchFamily="18" charset="0"/>
              </a:rPr>
            </a:br>
            <a:endParaRPr lang="ru-RU" sz="2800" b="0" dirty="0">
              <a:solidFill>
                <a:schemeClr val="tx1"/>
              </a:solidFill>
              <a:latin typeface="Times New Roman" panose="02020603050405020304" pitchFamily="18" charset="0"/>
              <a:cs typeface="Times New Roman" panose="02020603050405020304" pitchFamily="18" charset="0"/>
            </a:endParaRPr>
          </a:p>
        </p:txBody>
      </p:sp>
      <p:graphicFrame>
        <p:nvGraphicFramePr>
          <p:cNvPr id="7" name="Схема 6"/>
          <p:cNvGraphicFramePr/>
          <p:nvPr>
            <p:extLst>
              <p:ext uri="{D42A27DB-BD31-4B8C-83A1-F6EECF244321}">
                <p14:modId xmlns:p14="http://schemas.microsoft.com/office/powerpoint/2010/main" val="300813184"/>
              </p:ext>
            </p:extLst>
          </p:nvPr>
        </p:nvGraphicFramePr>
        <p:xfrm>
          <a:off x="1340069" y="2028204"/>
          <a:ext cx="9308662"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1647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35572" y="1074508"/>
            <a:ext cx="6858000" cy="2246769"/>
          </a:xfrm>
          <a:prstGeom prst="rect">
            <a:avLst/>
          </a:prstGeom>
        </p:spPr>
        <p:txBody>
          <a:bodyPr wrap="square">
            <a:spAutoFit/>
          </a:bodyPr>
          <a:lstStyle/>
          <a:p>
            <a:pPr algn="just"/>
            <a:r>
              <a:rPr lang="kk-KZ" sz="2800" dirty="0" smtClean="0">
                <a:latin typeface="Times New Roman" pitchFamily="18" charset="0"/>
                <a:ea typeface="Times New Roman" pitchFamily="18" charset="0"/>
                <a:cs typeface="Times New Roman" pitchFamily="18" charset="0"/>
              </a:rPr>
              <a:t>Ұйым басшылығы мен мамандармен әңгімелесіп, қаржылық есеп берумен, оның негізгі көрсеткіштерімен танысу қажет. Бұл клиент қызметінің масштабын анықтау үшін керек. </a:t>
            </a:r>
            <a:endParaRPr lang="ru-RU" sz="2800" dirty="0"/>
          </a:p>
        </p:txBody>
      </p:sp>
      <p:sp>
        <p:nvSpPr>
          <p:cNvPr id="4" name="Прямоугольник 3"/>
          <p:cNvSpPr/>
          <p:nvPr/>
        </p:nvSpPr>
        <p:spPr>
          <a:xfrm>
            <a:off x="2743200" y="3720659"/>
            <a:ext cx="8544910" cy="2246769"/>
          </a:xfrm>
          <a:prstGeom prst="rect">
            <a:avLst/>
          </a:prstGeom>
        </p:spPr>
        <p:txBody>
          <a:bodyPr wrap="square">
            <a:spAutoFit/>
          </a:bodyPr>
          <a:lstStyle/>
          <a:p>
            <a:pPr algn="just"/>
            <a:r>
              <a:rPr lang="kk-KZ" sz="2800" dirty="0" smtClean="0">
                <a:latin typeface="Times New Roman" pitchFamily="18" charset="0"/>
                <a:ea typeface="Times New Roman" pitchFamily="18" charset="0"/>
                <a:cs typeface="Times New Roman" pitchFamily="18" charset="0"/>
              </a:rPr>
              <a:t>Ұйымды алдын ала зерттеу нәтижесінде ғана алдағы жұмыс көлемінің шамасын және  еңбек сыйымдылығын, сонымен қатар аудит ұзақтылығын анықтауға болады. Жұмыс көлемі, оның қиындылығы мен ұзақтығына байланысты аудит құны анықталады. </a:t>
            </a:r>
            <a:endParaRPr lang="ru-RU" sz="2800" dirty="0"/>
          </a:p>
        </p:txBody>
      </p:sp>
      <p:pic>
        <p:nvPicPr>
          <p:cNvPr id="6" name="Picture 2" descr="http://bukvi.ru/wp-content/uploads/2014/10/103114_1311_1.png"/>
          <p:cNvPicPr>
            <a:picLocks noChangeAspect="1" noChangeArrowheads="1"/>
          </p:cNvPicPr>
          <p:nvPr/>
        </p:nvPicPr>
        <p:blipFill>
          <a:blip r:embed="rId2"/>
          <a:srcRect/>
          <a:stretch>
            <a:fillRect/>
          </a:stretch>
        </p:blipFill>
        <p:spPr bwMode="auto">
          <a:xfrm>
            <a:off x="8024648" y="945931"/>
            <a:ext cx="3704898" cy="2226388"/>
          </a:xfrm>
          <a:prstGeom prst="rect">
            <a:avLst/>
          </a:prstGeom>
          <a:ln>
            <a:noFill/>
          </a:ln>
          <a:effectLst>
            <a:softEdge rad="112500"/>
          </a:effectLst>
        </p:spPr>
      </p:pic>
    </p:spTree>
    <p:extLst>
      <p:ext uri="{BB962C8B-B14F-4D97-AF65-F5344CB8AC3E}">
        <p14:creationId xmlns:p14="http://schemas.microsoft.com/office/powerpoint/2010/main" val="49535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1"/>
          <p:cNvSpPr>
            <a:spLocks noChangeArrowheads="1"/>
          </p:cNvSpPr>
          <p:nvPr/>
        </p:nvSpPr>
        <p:spPr bwMode="auto">
          <a:xfrm>
            <a:off x="472966" y="153113"/>
            <a:ext cx="10878206"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kk-KZ" sz="2800" dirty="0">
                <a:latin typeface="Times New Roman" panose="02020603050405020304" pitchFamily="18" charset="0"/>
                <a:cs typeface="Times New Roman" panose="02020603050405020304" pitchFamily="18" charset="0"/>
              </a:rPr>
              <a:t>Аудитор  жалпы  жоспарды сапалы жасауны  және болжалды  жұмыс мөлшерін  әлдеқайда  нақтырақ  анықтауы  үшін  мыналарды орындауы  </a:t>
            </a:r>
            <a:r>
              <a:rPr lang="kk-KZ" sz="2800" dirty="0" smtClean="0">
                <a:latin typeface="Times New Roman" panose="02020603050405020304" pitchFamily="18" charset="0"/>
                <a:cs typeface="Times New Roman" panose="02020603050405020304" pitchFamily="18" charset="0"/>
              </a:rPr>
              <a:t>керек:</a:t>
            </a:r>
          </a:p>
          <a:p>
            <a:r>
              <a:rPr lang="kk-KZ" sz="2800" dirty="0">
                <a:latin typeface="Times New Roman" panose="02020603050405020304" pitchFamily="18" charset="0"/>
                <a:cs typeface="Times New Roman" panose="02020603050405020304" pitchFamily="18" charset="0"/>
              </a:rPr>
              <a:t>	 </a:t>
            </a:r>
            <a:endParaRPr lang="ru-RU" sz="2800" dirty="0">
              <a:latin typeface="Times New Roman" panose="02020603050405020304" pitchFamily="18" charset="0"/>
              <a:cs typeface="Times New Roman" panose="02020603050405020304" pitchFamily="18" charset="0"/>
            </a:endParaRPr>
          </a:p>
        </p:txBody>
      </p:sp>
      <p:pic>
        <p:nvPicPr>
          <p:cNvPr id="5" name="Picture 2" descr="http://largo.ru/upload/blog/b3f/obushenie-sotrudnikiv.jpg"/>
          <p:cNvPicPr>
            <a:picLocks noChangeAspect="1" noChangeArrowheads="1"/>
          </p:cNvPicPr>
          <p:nvPr/>
        </p:nvPicPr>
        <p:blipFill>
          <a:blip r:embed="rId2"/>
          <a:srcRect/>
          <a:stretch>
            <a:fillRect/>
          </a:stretch>
        </p:blipFill>
        <p:spPr bwMode="auto">
          <a:xfrm>
            <a:off x="8786648" y="2599879"/>
            <a:ext cx="3405352" cy="2980395"/>
          </a:xfrm>
          <a:prstGeom prst="rect">
            <a:avLst/>
          </a:prstGeom>
          <a:ln>
            <a:noFill/>
          </a:ln>
          <a:effectLst>
            <a:softEdge rad="112500"/>
          </a:effectLst>
        </p:spPr>
      </p:pic>
      <p:sp>
        <p:nvSpPr>
          <p:cNvPr id="2" name="Прямоугольник 1"/>
          <p:cNvSpPr/>
          <p:nvPr/>
        </p:nvSpPr>
        <p:spPr>
          <a:xfrm>
            <a:off x="472967" y="1735587"/>
            <a:ext cx="8513378" cy="4708981"/>
          </a:xfrm>
          <a:prstGeom prst="rect">
            <a:avLst/>
          </a:prstGeom>
        </p:spPr>
        <p:txBody>
          <a:bodyPr wrap="square">
            <a:spAutoFit/>
          </a:bodyPr>
          <a:lstStyle/>
          <a:p>
            <a:pPr algn="just"/>
            <a:r>
              <a:rPr lang="kk-KZ" sz="2000" dirty="0">
                <a:latin typeface="Times New Roman" panose="02020603050405020304" pitchFamily="18" charset="0"/>
                <a:cs typeface="Times New Roman" panose="02020603050405020304" pitchFamily="18" charset="0"/>
              </a:rPr>
              <a:t>-  аудиторлық  тексерулерді  өткізу бойынша   келісімшарттағы   шарттарды зерделеу;</a:t>
            </a:r>
            <a:endParaRPr lang="ru-RU" sz="2000" dirty="0">
              <a:latin typeface="Times New Roman" panose="02020603050405020304" pitchFamily="18" charset="0"/>
              <a:cs typeface="Times New Roman" panose="02020603050405020304" pitchFamily="18" charset="0"/>
            </a:endParaRPr>
          </a:p>
          <a:p>
            <a:pPr lvl="0" algn="just"/>
            <a:r>
              <a:rPr lang="kk-KZ" sz="2000" dirty="0" smtClean="0">
                <a:latin typeface="Times New Roman" panose="02020603050405020304" pitchFamily="18" charset="0"/>
                <a:cs typeface="Times New Roman" panose="02020603050405020304" pitchFamily="18" charset="0"/>
              </a:rPr>
              <a:t>- тексерілетін  </a:t>
            </a:r>
            <a:r>
              <a:rPr lang="kk-KZ" sz="2000" dirty="0">
                <a:latin typeface="Times New Roman" panose="02020603050405020304" pitchFamily="18" charset="0"/>
                <a:cs typeface="Times New Roman" panose="02020603050405020304" pitchFamily="18" charset="0"/>
              </a:rPr>
              <a:t>кәсіпорынның  қызметіне  бар жаңа заңдардың,  ережелердің, нұсқаулардың  және басқа да нормативті  актілердің  аудитке тигізетін ықпалып ескерту;</a:t>
            </a:r>
            <a:endParaRPr lang="ru-RU" sz="2000" dirty="0">
              <a:latin typeface="Times New Roman" panose="02020603050405020304" pitchFamily="18" charset="0"/>
              <a:cs typeface="Times New Roman" panose="02020603050405020304" pitchFamily="18" charset="0"/>
            </a:endParaRPr>
          </a:p>
          <a:p>
            <a:pPr lvl="0" algn="just"/>
            <a:r>
              <a:rPr lang="kk-KZ" sz="2000" dirty="0" smtClean="0">
                <a:latin typeface="Times New Roman" panose="02020603050405020304" pitchFamily="18" charset="0"/>
                <a:cs typeface="Times New Roman" panose="02020603050405020304" pitchFamily="18" charset="0"/>
              </a:rPr>
              <a:t>- өткізілетің </a:t>
            </a:r>
            <a:r>
              <a:rPr lang="kk-KZ" sz="2000" dirty="0">
                <a:latin typeface="Times New Roman" panose="02020603050405020304" pitchFamily="18" charset="0"/>
                <a:cs typeface="Times New Roman" panose="02020603050405020304" pitchFamily="18" charset="0"/>
              </a:rPr>
              <a:t>аудиттің әлдеқайда маңызды мәселелерін  бөліп алу және   айрықша назар аударуды  қажет ететін  жағдайларды түсіну;</a:t>
            </a:r>
            <a:endParaRPr lang="ru-RU" sz="2000" dirty="0">
              <a:latin typeface="Times New Roman" panose="02020603050405020304" pitchFamily="18" charset="0"/>
              <a:cs typeface="Times New Roman" panose="02020603050405020304" pitchFamily="18" charset="0"/>
            </a:endParaRPr>
          </a:p>
          <a:p>
            <a:pPr lvl="0" algn="just"/>
            <a:r>
              <a:rPr lang="kk-KZ" sz="2000" dirty="0" smtClean="0">
                <a:latin typeface="Times New Roman" panose="02020603050405020304" pitchFamily="18" charset="0"/>
                <a:cs typeface="Times New Roman" panose="02020603050405020304" pitchFamily="18" charset="0"/>
              </a:rPr>
              <a:t>- шаруашылық  </a:t>
            </a:r>
            <a:r>
              <a:rPr lang="kk-KZ" sz="2000" dirty="0">
                <a:latin typeface="Times New Roman" panose="02020603050405020304" pitchFamily="18" charset="0"/>
                <a:cs typeface="Times New Roman" panose="02020603050405020304" pitchFamily="18" charset="0"/>
              </a:rPr>
              <a:t>жүргізуші  субъектінің  ішкі аудиті  мен  есептік жүйесіне  қаншылықты   сенетінін  анықтап алуы керек;</a:t>
            </a:r>
            <a:endParaRPr lang="ru-RU" sz="2000" dirty="0">
              <a:latin typeface="Times New Roman" panose="02020603050405020304" pitchFamily="18" charset="0"/>
              <a:cs typeface="Times New Roman" panose="02020603050405020304" pitchFamily="18" charset="0"/>
            </a:endParaRPr>
          </a:p>
          <a:p>
            <a:pPr lvl="0" algn="just"/>
            <a:r>
              <a:rPr lang="kk-KZ" sz="2000" dirty="0" smtClean="0">
                <a:latin typeface="Times New Roman" panose="02020603050405020304" pitchFamily="18" charset="0"/>
                <a:cs typeface="Times New Roman" panose="02020603050405020304" pitchFamily="18" charset="0"/>
              </a:rPr>
              <a:t>- ішкі </a:t>
            </a:r>
            <a:r>
              <a:rPr lang="kk-KZ" sz="2000" dirty="0">
                <a:latin typeface="Times New Roman" panose="02020603050405020304" pitchFamily="18" charset="0"/>
                <a:cs typeface="Times New Roman" panose="02020603050405020304" pitchFamily="18" charset="0"/>
              </a:rPr>
              <a:t>аудиторлардың жұмысы  мен оларды  тексеруге  қатыстырудың  мүмкіндіктерін талдау;</a:t>
            </a:r>
            <a:endParaRPr lang="ru-RU" sz="2000" dirty="0">
              <a:latin typeface="Times New Roman" panose="02020603050405020304" pitchFamily="18" charset="0"/>
              <a:cs typeface="Times New Roman" panose="02020603050405020304" pitchFamily="18" charset="0"/>
            </a:endParaRPr>
          </a:p>
          <a:p>
            <a:pPr lvl="0" algn="just"/>
            <a:r>
              <a:rPr lang="kk-KZ" sz="2000" dirty="0" smtClean="0">
                <a:latin typeface="Times New Roman" panose="02020603050405020304" pitchFamily="18" charset="0"/>
                <a:cs typeface="Times New Roman" panose="02020603050405020304" pitchFamily="18" charset="0"/>
              </a:rPr>
              <a:t>- филиалдарда  </a:t>
            </a:r>
            <a:r>
              <a:rPr lang="kk-KZ" sz="2000" dirty="0">
                <a:latin typeface="Times New Roman" panose="02020603050405020304" pitchFamily="18" charset="0"/>
                <a:cs typeface="Times New Roman" panose="02020603050405020304" pitchFamily="18" charset="0"/>
              </a:rPr>
              <a:t>аудитті  өткізудің  мақсатқа  лайықтылығын  зерделеу;</a:t>
            </a:r>
            <a:endParaRPr lang="ru-RU" sz="2000" dirty="0">
              <a:latin typeface="Times New Roman" panose="02020603050405020304" pitchFamily="18" charset="0"/>
              <a:cs typeface="Times New Roman" panose="02020603050405020304" pitchFamily="18" charset="0"/>
            </a:endParaRPr>
          </a:p>
          <a:p>
            <a:pPr lvl="0" algn="just"/>
            <a:r>
              <a:rPr lang="kk-KZ" sz="2000" dirty="0">
                <a:latin typeface="Times New Roman" panose="02020603050405020304" pitchFamily="18" charset="0"/>
                <a:cs typeface="Times New Roman" panose="02020603050405020304" pitchFamily="18" charset="0"/>
              </a:rPr>
              <a:t>сарапшыларды  қажет пе, қажет емес пе,  соны анықтау;</a:t>
            </a:r>
            <a:endParaRPr lang="ru-RU" sz="2000" dirty="0">
              <a:latin typeface="Times New Roman" panose="02020603050405020304" pitchFamily="18" charset="0"/>
              <a:cs typeface="Times New Roman" panose="02020603050405020304" pitchFamily="18" charset="0"/>
            </a:endParaRPr>
          </a:p>
          <a:p>
            <a:pPr lvl="0" algn="just"/>
            <a:r>
              <a:rPr lang="kk-KZ" sz="2000" dirty="0" smtClean="0">
                <a:latin typeface="Times New Roman" panose="02020603050405020304" pitchFamily="18" charset="0"/>
                <a:cs typeface="Times New Roman" panose="02020603050405020304" pitchFamily="18" charset="0"/>
              </a:rPr>
              <a:t>- тәуекелдік </a:t>
            </a:r>
            <a:r>
              <a:rPr lang="kk-KZ" sz="2000" dirty="0">
                <a:latin typeface="Times New Roman" panose="02020603050405020304" pitchFamily="18" charset="0"/>
                <a:cs typeface="Times New Roman" panose="02020603050405020304" pitchFamily="18" charset="0"/>
              </a:rPr>
              <a:t>деңгейіне  баға беру,  аудиторлық тексерулердің  көлемін, уақытын және  табиғатын анықтау.</a:t>
            </a:r>
            <a:endParaRPr lang="ru-RU"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1"/>
          <p:cNvSpPr>
            <a:spLocks noChangeArrowheads="1"/>
          </p:cNvSpPr>
          <p:nvPr/>
        </p:nvSpPr>
        <p:spPr bwMode="auto">
          <a:xfrm>
            <a:off x="425667" y="544315"/>
            <a:ext cx="11051628"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kk-KZ" sz="2400" b="1" dirty="0">
                <a:latin typeface="Times New Roman" panose="02020603050405020304" pitchFamily="18" charset="0"/>
                <a:cs typeface="Times New Roman" panose="02020603050405020304" pitchFamily="18" charset="0"/>
              </a:rPr>
              <a:t> Мәні бойынша аудиторлық процедураны орындау –</a:t>
            </a:r>
            <a:r>
              <a:rPr lang="kk-KZ" sz="2400" dirty="0">
                <a:latin typeface="Times New Roman" panose="02020603050405020304" pitchFamily="18" charset="0"/>
                <a:cs typeface="Times New Roman" panose="02020603050405020304" pitchFamily="18" charset="0"/>
              </a:rPr>
              <a:t> бұл барлық  жоспарланған  аудиторлық процедураның нақты  іске асуы. Әр тақырып  бойынша  жүргізілетін аудиторлық  процедуралар  мен  оларды орындаушылардың  толық тізбесін және  тізбектілігін көрсетіп,  тексеру бағдарламаларын рет – ретімен  жасау қажет.</a:t>
            </a:r>
            <a:endParaRPr lang="ru-RU" sz="2400" dirty="0">
              <a:latin typeface="Times New Roman" panose="02020603050405020304" pitchFamily="18" charset="0"/>
              <a:cs typeface="Times New Roman" panose="02020603050405020304" pitchFamily="18" charset="0"/>
            </a:endParaRPr>
          </a:p>
          <a:p>
            <a:pPr algn="just"/>
            <a:r>
              <a:rPr lang="kk-KZ" sz="2400" dirty="0" smtClean="0">
                <a:latin typeface="Times New Roman" panose="02020603050405020304" pitchFamily="18" charset="0"/>
                <a:cs typeface="Times New Roman" panose="02020603050405020304" pitchFamily="18" charset="0"/>
              </a:rPr>
              <a:t>   Аудиттің </a:t>
            </a:r>
            <a:r>
              <a:rPr lang="kk-KZ" sz="2400" dirty="0">
                <a:latin typeface="Times New Roman" panose="02020603050405020304" pitchFamily="18" charset="0"/>
                <a:cs typeface="Times New Roman" panose="02020603050405020304" pitchFamily="18" charset="0"/>
              </a:rPr>
              <a:t>нәтижелері бойынша  келісімшартта  анықталған мерзім ішінде  тапсырыс берушіге  ұсынылатын  есеп беру жасалады</a:t>
            </a:r>
            <a:r>
              <a:rPr lang="kk-KZ" sz="2400" dirty="0" smtClean="0">
                <a:latin typeface="Times New Roman" panose="02020603050405020304" pitchFamily="18" charset="0"/>
                <a:cs typeface="Times New Roman" panose="02020603050405020304" pitchFamily="18" charset="0"/>
              </a:rPr>
              <a:t>.</a:t>
            </a:r>
          </a:p>
          <a:p>
            <a:pPr algn="just"/>
            <a:r>
              <a:rPr lang="kk-KZ" sz="2400" dirty="0">
                <a:latin typeface="Times New Roman" panose="02020603050405020304" pitchFamily="18" charset="0"/>
                <a:cs typeface="Times New Roman" panose="02020603050405020304" pitchFamily="18" charset="0"/>
              </a:rPr>
              <a:t> </a:t>
            </a:r>
            <a:r>
              <a:rPr lang="kk-KZ" sz="2400" dirty="0" smtClean="0">
                <a:latin typeface="Times New Roman" panose="02020603050405020304" pitchFamily="18" charset="0"/>
                <a:cs typeface="Times New Roman" panose="02020603050405020304" pitchFamily="18" charset="0"/>
              </a:rPr>
              <a:t>   Тараптар келіскен бағдарлама біріккен келісімшартта ресімделетін жұмыс мөлшері мен қызмет құнын анықтаудың негізі болып табылады.</a:t>
            </a:r>
          </a:p>
          <a:p>
            <a:pPr algn="just"/>
            <a:r>
              <a:rPr lang="kk-KZ" sz="2400" dirty="0" smtClean="0">
                <a:latin typeface="Times New Roman" panose="02020603050405020304" pitchFamily="18" charset="0"/>
                <a:cs typeface="Times New Roman" panose="02020603050405020304" pitchFamily="18" charset="0"/>
              </a:rPr>
              <a:t> </a:t>
            </a:r>
          </a:p>
          <a:p>
            <a:pPr algn="just"/>
            <a:r>
              <a:rPr lang="kk-KZ" sz="2400" dirty="0" smtClean="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p:txBody>
      </p:sp>
      <p:pic>
        <p:nvPicPr>
          <p:cNvPr id="4" name="Picture 2" descr="http://bukvi.ru/wp-content/uploads/2014/10/103114_1311_1.png"/>
          <p:cNvPicPr>
            <a:picLocks noChangeAspect="1" noChangeArrowheads="1"/>
          </p:cNvPicPr>
          <p:nvPr/>
        </p:nvPicPr>
        <p:blipFill>
          <a:blip r:embed="rId2"/>
          <a:srcRect/>
          <a:stretch>
            <a:fillRect/>
          </a:stretch>
        </p:blipFill>
        <p:spPr bwMode="auto">
          <a:xfrm>
            <a:off x="8576440" y="4896174"/>
            <a:ext cx="2900855" cy="1942609"/>
          </a:xfrm>
          <a:prstGeom prst="rect">
            <a:avLst/>
          </a:prstGeom>
          <a:ln>
            <a:noFill/>
          </a:ln>
          <a:effectLst>
            <a:softEdge rad="112500"/>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p:txBody>
          <a:bodyPr/>
          <a:lstStyle/>
          <a:p>
            <a:r>
              <a:rPr lang="kk-KZ" dirty="0" smtClean="0"/>
              <a:t>Договор аудита</a:t>
            </a:r>
            <a:endParaRPr lang="ru-RU" dirty="0"/>
          </a:p>
        </p:txBody>
      </p:sp>
      <p:sp>
        <p:nvSpPr>
          <p:cNvPr id="3" name="Объект 2"/>
          <p:cNvSpPr>
            <a:spLocks noGrp="1"/>
          </p:cNvSpPr>
          <p:nvPr>
            <p:ph sz="half" idx="2"/>
          </p:nvPr>
        </p:nvSpPr>
        <p:spPr/>
        <p:txBody>
          <a:bodyPr/>
          <a:lstStyle/>
          <a:p>
            <a:endParaRPr lang="ru-RU"/>
          </a:p>
        </p:txBody>
      </p:sp>
      <p:sp>
        <p:nvSpPr>
          <p:cNvPr id="4" name="Текст 3"/>
          <p:cNvSpPr>
            <a:spLocks noGrp="1"/>
          </p:cNvSpPr>
          <p:nvPr>
            <p:ph type="body" sz="quarter" idx="3"/>
          </p:nvPr>
        </p:nvSpPr>
        <p:spPr/>
        <p:txBody>
          <a:bodyPr/>
          <a:lstStyle/>
          <a:p>
            <a:endParaRPr lang="ru-RU"/>
          </a:p>
        </p:txBody>
      </p:sp>
      <p:sp>
        <p:nvSpPr>
          <p:cNvPr id="5" name="Объект 4"/>
          <p:cNvSpPr>
            <a:spLocks noGrp="1"/>
          </p:cNvSpPr>
          <p:nvPr>
            <p:ph sz="quarter" idx="4"/>
          </p:nvPr>
        </p:nvSpPr>
        <p:spPr/>
        <p:txBody>
          <a:bodyPr/>
          <a:lstStyle/>
          <a:p>
            <a:endParaRPr lang="ru-RU"/>
          </a:p>
        </p:txBody>
      </p:sp>
      <p:sp>
        <p:nvSpPr>
          <p:cNvPr id="6" name="Заголовок 5"/>
          <p:cNvSpPr>
            <a:spLocks noGrp="1"/>
          </p:cNvSpPr>
          <p:nvPr>
            <p:ph type="title"/>
          </p:nvPr>
        </p:nvSpPr>
        <p:spPr/>
        <p:txBody>
          <a:bodyPr/>
          <a:lstStyle/>
          <a:p>
            <a:endParaRPr lang="ru-RU"/>
          </a:p>
        </p:txBody>
      </p:sp>
    </p:spTree>
    <p:extLst>
      <p:ext uri="{BB962C8B-B14F-4D97-AF65-F5344CB8AC3E}">
        <p14:creationId xmlns:p14="http://schemas.microsoft.com/office/powerpoint/2010/main" val="4032981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ubtitle 2"/>
          <p:cNvSpPr txBox="1">
            <a:spLocks/>
          </p:cNvSpPr>
          <p:nvPr/>
        </p:nvSpPr>
        <p:spPr>
          <a:xfrm>
            <a:off x="488576" y="309279"/>
            <a:ext cx="9179859" cy="739592"/>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sz="5000" b="1" dirty="0">
              <a:latin typeface="Times New Roman" pitchFamily="18" charset="0"/>
              <a:ea typeface="Bookman Old Style" charset="0"/>
              <a:cs typeface="Times New Roman" pitchFamily="18" charset="0"/>
            </a:endParaRPr>
          </a:p>
        </p:txBody>
      </p:sp>
      <p:sp>
        <p:nvSpPr>
          <p:cNvPr id="15" name="Title 5"/>
          <p:cNvSpPr txBox="1">
            <a:spLocks/>
          </p:cNvSpPr>
          <p:nvPr/>
        </p:nvSpPr>
        <p:spPr>
          <a:xfrm>
            <a:off x="582705" y="1606456"/>
            <a:ext cx="11026589" cy="4538849"/>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kk-KZ" sz="4000" dirty="0" smtClean="0">
              <a:latin typeface="Times New Roman" pitchFamily="18" charset="0"/>
              <a:cs typeface="Times New Roman" pitchFamily="18" charset="0"/>
            </a:endParaRPr>
          </a:p>
        </p:txBody>
      </p:sp>
      <p:sp>
        <p:nvSpPr>
          <p:cNvPr id="6" name="Прямоугольник 5"/>
          <p:cNvSpPr/>
          <p:nvPr/>
        </p:nvSpPr>
        <p:spPr>
          <a:xfrm>
            <a:off x="1135117" y="909913"/>
            <a:ext cx="10474177" cy="1938992"/>
          </a:xfrm>
          <a:prstGeom prst="rect">
            <a:avLst/>
          </a:prstGeom>
        </p:spPr>
        <p:txBody>
          <a:bodyPr wrap="square">
            <a:spAutoFit/>
          </a:bodyPr>
          <a:lstStyle/>
          <a:p>
            <a:pPr algn="just"/>
            <a:r>
              <a:rPr lang="kk-KZ" sz="2400" dirty="0" smtClean="0">
                <a:latin typeface="Times New Roman" pitchFamily="18" charset="0"/>
                <a:cs typeface="Times New Roman" pitchFamily="18" charset="0"/>
              </a:rPr>
              <a:t>Аудит жұмысын жүргізгенде қолданылатын аудиттің негізгі  іс құжаттарының бірі болып аудиттің бағдарламасы саналады. </a:t>
            </a:r>
          </a:p>
          <a:p>
            <a:pPr algn="just"/>
            <a:r>
              <a:rPr lang="kk-KZ" sz="2400" dirty="0" smtClean="0">
                <a:latin typeface="Times New Roman" pitchFamily="18" charset="0"/>
                <a:cs typeface="Times New Roman" pitchFamily="18" charset="0"/>
              </a:rPr>
              <a:t>Аудит бағдарламасының негізгі қажеттігі ол аудит жұмысын белгілі бір бағытта алдын ала анықталған жүйе негізінде жүргізу болып табылады. </a:t>
            </a:r>
            <a:endParaRPr lang="ru-RU" sz="2400" dirty="0" smtClean="0"/>
          </a:p>
          <a:p>
            <a:pPr algn="just"/>
            <a:endParaRPr lang="ru-RU" sz="2400" dirty="0">
              <a:latin typeface="Times New Roman" pitchFamily="18" charset="0"/>
              <a:cs typeface="Times New Roman" pitchFamily="18" charset="0"/>
            </a:endParaRPr>
          </a:p>
        </p:txBody>
      </p:sp>
      <p:pic>
        <p:nvPicPr>
          <p:cNvPr id="7170" name="Picture 2" descr="Картинки по запросу аудит"/>
          <p:cNvPicPr>
            <a:picLocks noChangeAspect="1" noChangeArrowheads="1"/>
          </p:cNvPicPr>
          <p:nvPr/>
        </p:nvPicPr>
        <p:blipFill>
          <a:blip r:embed="rId3"/>
          <a:srcRect/>
          <a:stretch>
            <a:fillRect/>
          </a:stretch>
        </p:blipFill>
        <p:spPr bwMode="auto">
          <a:xfrm>
            <a:off x="5029200" y="2848905"/>
            <a:ext cx="6006661" cy="3296400"/>
          </a:xfrm>
          <a:prstGeom prst="rect">
            <a:avLst/>
          </a:prstGeom>
          <a:noFill/>
        </p:spPr>
      </p:pic>
    </p:spTree>
    <p:extLst>
      <p:ext uri="{BB962C8B-B14F-4D97-AF65-F5344CB8AC3E}">
        <p14:creationId xmlns:p14="http://schemas.microsoft.com/office/powerpoint/2010/main" val="990902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nodePh="1">
                                  <p:stCondLst>
                                    <p:cond delay="0"/>
                                  </p:stCondLst>
                                  <p:endCondLst>
                                    <p:cond evt="begin" delay="0">
                                      <p:tn val="11"/>
                                    </p:cond>
                                  </p:endCondLst>
                                  <p:childTnLst>
                                    <p:set>
                                      <p:cBhvr>
                                        <p:cTn id="12" dur="1" fill="hold">
                                          <p:stCondLst>
                                            <p:cond delay="0"/>
                                          </p:stCondLst>
                                        </p:cTn>
                                        <p:tgtEl>
                                          <p:spTgt spid="15"/>
                                        </p:tgtEl>
                                        <p:attrNameLst>
                                          <p:attrName>style.visibility</p:attrName>
                                        </p:attrNameLst>
                                      </p:cBhvr>
                                      <p:to>
                                        <p:strVal val="visible"/>
                                      </p:to>
                                    </p:set>
                                    <p:animEffect transition="in" filter="blinds(horizontal)">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ubtitle 2"/>
          <p:cNvSpPr txBox="1">
            <a:spLocks/>
          </p:cNvSpPr>
          <p:nvPr/>
        </p:nvSpPr>
        <p:spPr>
          <a:xfrm>
            <a:off x="488576" y="309279"/>
            <a:ext cx="9179859" cy="739592"/>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sz="5000" b="1" dirty="0">
              <a:latin typeface="Times New Roman" pitchFamily="18" charset="0"/>
              <a:ea typeface="Bookman Old Style" charset="0"/>
              <a:cs typeface="Times New Roman" pitchFamily="18" charset="0"/>
            </a:endParaRPr>
          </a:p>
        </p:txBody>
      </p:sp>
      <p:sp>
        <p:nvSpPr>
          <p:cNvPr id="15" name="Title 5"/>
          <p:cNvSpPr txBox="1">
            <a:spLocks/>
          </p:cNvSpPr>
          <p:nvPr/>
        </p:nvSpPr>
        <p:spPr>
          <a:xfrm>
            <a:off x="582705" y="1606456"/>
            <a:ext cx="11026589" cy="4538849"/>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kk-KZ" sz="4000" dirty="0" smtClean="0">
              <a:latin typeface="Times New Roman" pitchFamily="18" charset="0"/>
              <a:cs typeface="Times New Roman" pitchFamily="18" charset="0"/>
            </a:endParaRPr>
          </a:p>
        </p:txBody>
      </p:sp>
      <p:sp>
        <p:nvSpPr>
          <p:cNvPr id="7" name="Прямоугольник 6"/>
          <p:cNvSpPr/>
          <p:nvPr/>
        </p:nvSpPr>
        <p:spPr>
          <a:xfrm>
            <a:off x="867101" y="541039"/>
            <a:ext cx="10742191" cy="1569660"/>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just"/>
            <a:r>
              <a:rPr lang="kk-KZ" sz="2400" dirty="0" smtClean="0">
                <a:solidFill>
                  <a:srgbClr val="002060"/>
                </a:solidFill>
                <a:latin typeface="Times New Roman" pitchFamily="18" charset="0"/>
                <a:cs typeface="Times New Roman" pitchFamily="18" charset="0"/>
              </a:rPr>
              <a:t>Аудит бағдарламасының негізгі мақсаты - ол аудиторлық дәлелдеулер алу үшін қарастырылып жүргізілетін  негізгі жұмыстар ауқымын, онда пайдаланылатын аудиторлық тәсілдер түрлерін, алынатын дәлелдеулердің </a:t>
            </a:r>
            <a:r>
              <a:rPr lang="kk-KZ" sz="2400" dirty="0" smtClean="0">
                <a:solidFill>
                  <a:srgbClr val="002060"/>
                </a:solidFill>
                <a:latin typeface="Times New Roman" pitchFamily="18" charset="0"/>
                <a:cs typeface="Times New Roman" pitchFamily="18" charset="0"/>
              </a:rPr>
              <a:t>негізін </a:t>
            </a:r>
            <a:r>
              <a:rPr lang="kk-KZ" sz="2400" dirty="0" smtClean="0">
                <a:solidFill>
                  <a:srgbClr val="002060"/>
                </a:solidFill>
                <a:latin typeface="Times New Roman" pitchFamily="18" charset="0"/>
                <a:cs typeface="Times New Roman" pitchFamily="18" charset="0"/>
              </a:rPr>
              <a:t>және нақтылығын қамтамасыз ету.</a:t>
            </a:r>
            <a:endParaRPr lang="ru-RU" sz="2400" dirty="0">
              <a:ln w="11430"/>
              <a:solidFill>
                <a:srgbClr val="002060"/>
              </a:solidFill>
              <a:latin typeface="Times New Roman" pitchFamily="18" charset="0"/>
              <a:cs typeface="Times New Roman" pitchFamily="18" charset="0"/>
            </a:endParaRPr>
          </a:p>
        </p:txBody>
      </p:sp>
      <p:graphicFrame>
        <p:nvGraphicFramePr>
          <p:cNvPr id="8" name="Схема 7"/>
          <p:cNvGraphicFramePr/>
          <p:nvPr>
            <p:extLst>
              <p:ext uri="{D42A27DB-BD31-4B8C-83A1-F6EECF244321}">
                <p14:modId xmlns:p14="http://schemas.microsoft.com/office/powerpoint/2010/main" val="1747200981"/>
              </p:ext>
            </p:extLst>
          </p:nvPr>
        </p:nvGraphicFramePr>
        <p:xfrm>
          <a:off x="1285852" y="2191407"/>
          <a:ext cx="10188000" cy="4095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6702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nodePh="1">
                                  <p:stCondLst>
                                    <p:cond delay="0"/>
                                  </p:stCondLst>
                                  <p:endCondLst>
                                    <p:cond evt="begin" delay="0">
                                      <p:tn val="11"/>
                                    </p:cond>
                                  </p:endCondLst>
                                  <p:childTnLst>
                                    <p:set>
                                      <p:cBhvr>
                                        <p:cTn id="12" dur="1" fill="hold">
                                          <p:stCondLst>
                                            <p:cond delay="0"/>
                                          </p:stCondLst>
                                        </p:cTn>
                                        <p:tgtEl>
                                          <p:spTgt spid="15"/>
                                        </p:tgtEl>
                                        <p:attrNameLst>
                                          <p:attrName>style.visibility</p:attrName>
                                        </p:attrNameLst>
                                      </p:cBhvr>
                                      <p:to>
                                        <p:strVal val="visible"/>
                                      </p:to>
                                    </p:set>
                                    <p:animEffect transition="in" filter="blinds(horizontal)">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488576" y="309279"/>
            <a:ext cx="10793506" cy="739592"/>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kk-KZ" dirty="0" smtClean="0">
                <a:latin typeface="Times New Roman" pitchFamily="18" charset="0"/>
                <a:cs typeface="Times New Roman" pitchFamily="18" charset="0"/>
              </a:rPr>
              <a:t>Аудит бағдарламасы</a:t>
            </a:r>
            <a:endParaRPr lang="en-US" dirty="0">
              <a:latin typeface="Times New Roman" pitchFamily="18" charset="0"/>
              <a:ea typeface="Bookman Old Style" charset="0"/>
              <a:cs typeface="Times New Roman" pitchFamily="18" charset="0"/>
            </a:endParaRPr>
          </a:p>
        </p:txBody>
      </p:sp>
    </p:spTree>
    <p:extLst>
      <p:ext uri="{BB962C8B-B14F-4D97-AF65-F5344CB8AC3E}">
        <p14:creationId xmlns:p14="http://schemas.microsoft.com/office/powerpoint/2010/main" val="332843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677917" y="322843"/>
            <a:ext cx="11161986"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kk-KZ" sz="2400" dirty="0" smtClean="0">
                <a:latin typeface="Times New Roman" panose="02020603050405020304" pitchFamily="18" charset="0"/>
                <a:cs typeface="Times New Roman" panose="02020603050405020304" pitchFamily="18" charset="0"/>
              </a:rPr>
              <a:t>Шаруашылық  операциялардың  аудиттелуі  барасында  олардың  шынайлығы, заңдылығы және  өндіріске қажетті  нәрселер осылардың бәрі  көрініс  табатын  құжаттардың негізінде  тексеріледі.</a:t>
            </a:r>
            <a:endParaRPr lang="ru-RU" sz="2400" dirty="0" smtClean="0">
              <a:latin typeface="Times New Roman" panose="02020603050405020304" pitchFamily="18" charset="0"/>
              <a:cs typeface="Times New Roman" panose="02020603050405020304" pitchFamily="18" charset="0"/>
            </a:endParaRPr>
          </a:p>
          <a:p>
            <a:pPr algn="just"/>
            <a:endParaRPr lang="kk-KZ" sz="2400" dirty="0" smtClean="0">
              <a:latin typeface="Times New Roman" panose="02020603050405020304" pitchFamily="18" charset="0"/>
              <a:cs typeface="Times New Roman" panose="02020603050405020304" pitchFamily="18" charset="0"/>
            </a:endParaRPr>
          </a:p>
          <a:p>
            <a:pPr algn="just"/>
            <a:r>
              <a:rPr lang="kk-KZ" sz="2400" dirty="0" smtClean="0">
                <a:latin typeface="Times New Roman" panose="02020603050405020304" pitchFamily="18" charset="0"/>
                <a:cs typeface="Times New Roman" panose="02020603050405020304" pitchFamily="18" charset="0"/>
              </a:rPr>
              <a:t>Аудит </a:t>
            </a:r>
            <a:r>
              <a:rPr lang="kk-KZ" sz="2400" dirty="0">
                <a:latin typeface="Times New Roman" panose="02020603050405020304" pitchFamily="18" charset="0"/>
                <a:cs typeface="Times New Roman" panose="02020603050405020304" pitchFamily="18" charset="0"/>
              </a:rPr>
              <a:t>кешенді  және  тақырыптық  формаларында,  талдамалық, логикалық, экономикалық -  математикалық және  басқа да тәсілдерді қолдану арқылы   операциялар мен құжаттарды  өзара,  кезекпелі  тандап тексерулер түрінде  жүргізілуі мүмкін.</a:t>
            </a:r>
            <a:endParaRPr lang="ru-RU" sz="2400" dirty="0">
              <a:latin typeface="Times New Roman" panose="02020603050405020304" pitchFamily="18" charset="0"/>
              <a:cs typeface="Times New Roman" panose="02020603050405020304" pitchFamily="18" charset="0"/>
            </a:endParaRPr>
          </a:p>
          <a:p>
            <a:pPr algn="just"/>
            <a:r>
              <a:rPr lang="kk-KZ" sz="2400" dirty="0">
                <a:latin typeface="Times New Roman" panose="02020603050405020304" pitchFamily="18" charset="0"/>
                <a:cs typeface="Times New Roman" panose="02020603050405020304" pitchFamily="18" charset="0"/>
              </a:rPr>
              <a:t>Аудитор анықталған   кемшіліктер, алдау фактілері  мен  жіберілген   қателіктер туралы  кәсіпорын басшысына хабарлап, шындыққа жанаспайтын ақпаратты  түзеу бойынша  ұсыныстар беруі  керек.</a:t>
            </a:r>
            <a:endParaRPr lang="ru-RU" sz="2400" dirty="0">
              <a:latin typeface="Times New Roman" panose="02020603050405020304" pitchFamily="18" charset="0"/>
              <a:cs typeface="Times New Roman" panose="02020603050405020304" pitchFamily="18" charset="0"/>
            </a:endParaRPr>
          </a:p>
        </p:txBody>
      </p:sp>
      <p:pic>
        <p:nvPicPr>
          <p:cNvPr id="4" name="Picture 2" descr="http://us.123rf.com/450wm/stuartphoto/stuartphoto1402/stuartphoto140200368/26064001-%D0%90%D1%83%D0%B4%D0%B8%D1%82-%D0%A1%D0%B8%D0%BC%D0%B2%D0%BE%D0%BB-%D0%97%D0%BD%D0%B0%D1%87%D0%B5%D0%BD%D0%B8%D0%B5-validation-%D0%B0%D1%83%D0%B4%D0%B8%D1%82%D0%BE%D1%80-%D0%B8%D0%BB%D0%B8-%D0%BA%D0%BE%D0%BD%D1%82%D1%80%D0%BE%D0%BB%D1%8F.jpg"/>
          <p:cNvPicPr>
            <a:picLocks noChangeAspect="1" noChangeArrowheads="1"/>
          </p:cNvPicPr>
          <p:nvPr/>
        </p:nvPicPr>
        <p:blipFill>
          <a:blip r:embed="rId2"/>
          <a:srcRect/>
          <a:stretch>
            <a:fillRect/>
          </a:stretch>
        </p:blipFill>
        <p:spPr bwMode="auto">
          <a:xfrm>
            <a:off x="6542689" y="4219193"/>
            <a:ext cx="5060731" cy="255032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2"/>
          </p:nvPr>
        </p:nvSpPr>
        <p:spPr>
          <a:xfrm>
            <a:off x="575442" y="2002221"/>
            <a:ext cx="11319642" cy="3481375"/>
          </a:xfrm>
        </p:spPr>
        <p:txBody>
          <a:bodyPr>
            <a:noAutofit/>
          </a:bodyPr>
          <a:lstStyle/>
          <a:p>
            <a:pPr marL="45720" indent="0">
              <a:buNone/>
            </a:pPr>
            <a:r>
              <a:rPr lang="kk-KZ" sz="2400" dirty="0">
                <a:latin typeface="Times New Roman" panose="02020603050405020304" pitchFamily="18" charset="0"/>
                <a:cs typeface="Times New Roman" panose="02020603050405020304" pitchFamily="18" charset="0"/>
              </a:rPr>
              <a:t>Аяқтау кезеңінде тексеру нәтижесі жинақталып қорытылдаы, резервтер анықталады, тұжырымдар негізделеді және жасалып, қалыптасады, табылған кемшіліктерді жою және шаруашылық жүргізуші субъектілердің іс-қызметінің тиімділігін арттыру мен оңтайландыру жөнінде ұсыныстар жасалады. Соынмен бірге бухгалтерлік есеп жүргізу мен қаржылық есептілік жасау жөнінде тектес (типтес) қателерді табу мен жіктеуге ерекше назар аударылады.</a:t>
            </a:r>
            <a:endParaRPr lang="ru-RU" sz="2400" dirty="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p:txBody>
      </p:sp>
      <p:pic>
        <p:nvPicPr>
          <p:cNvPr id="8" name="Picture 2" descr="http://largo.ru/upload/blog/b3f/obushenie-sotrudnikiv.jpg"/>
          <p:cNvPicPr>
            <a:picLocks noChangeAspect="1" noChangeArrowheads="1"/>
          </p:cNvPicPr>
          <p:nvPr/>
        </p:nvPicPr>
        <p:blipFill>
          <a:blip r:embed="rId2"/>
          <a:srcRect/>
          <a:stretch>
            <a:fillRect/>
          </a:stretch>
        </p:blipFill>
        <p:spPr bwMode="auto">
          <a:xfrm>
            <a:off x="7162800" y="3993398"/>
            <a:ext cx="3405352" cy="2980395"/>
          </a:xfrm>
          <a:prstGeom prst="rect">
            <a:avLst/>
          </a:prstGeom>
          <a:ln>
            <a:noFill/>
          </a:ln>
          <a:effectLst>
            <a:softEdge rad="112500"/>
          </a:effectLst>
        </p:spPr>
      </p:pic>
      <p:sp>
        <p:nvSpPr>
          <p:cNvPr id="10" name="Прямоугольник 9"/>
          <p:cNvSpPr/>
          <p:nvPr/>
        </p:nvSpPr>
        <p:spPr>
          <a:xfrm>
            <a:off x="1718443" y="189187"/>
            <a:ext cx="9033640" cy="130853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kk-KZ" sz="3600" dirty="0" smtClean="0">
                <a:latin typeface="Times New Roman" pitchFamily="18" charset="0"/>
                <a:cs typeface="Times New Roman" pitchFamily="18" charset="0"/>
              </a:rPr>
              <a:t>3 Аудиттің қорытынды кезеңі</a:t>
            </a:r>
            <a:endParaRPr lang="ru-RU" sz="36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048525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725213" y="501300"/>
            <a:ext cx="9995338" cy="4154984"/>
          </a:xfrm>
          <a:prstGeom prst="rect">
            <a:avLst/>
          </a:prstGeom>
        </p:spPr>
        <p:txBody>
          <a:bodyPr wrap="square">
            <a:spAutoFit/>
          </a:bodyPr>
          <a:lstStyle/>
          <a:p>
            <a:r>
              <a:rPr lang="kk-KZ" sz="2400" b="1" dirty="0">
                <a:solidFill>
                  <a:schemeClr val="accent5"/>
                </a:solidFill>
                <a:latin typeface="Times New Roman" panose="02020603050405020304" pitchFamily="18" charset="0"/>
                <a:cs typeface="Times New Roman" panose="02020603050405020304" pitchFamily="18" charset="0"/>
              </a:rPr>
              <a:t>Қорытынды кезенде аудиторлардан мыналар  талап  етіледі</a:t>
            </a:r>
            <a:r>
              <a:rPr lang="kk-KZ" sz="2400" b="1" dirty="0" smtClean="0">
                <a:solidFill>
                  <a:schemeClr val="accent5"/>
                </a:solidFill>
                <a:latin typeface="Times New Roman" panose="02020603050405020304" pitchFamily="18" charset="0"/>
                <a:cs typeface="Times New Roman" panose="02020603050405020304" pitchFamily="18" charset="0"/>
              </a:rPr>
              <a:t>:</a:t>
            </a:r>
          </a:p>
          <a:p>
            <a:endParaRPr lang="ru-RU" sz="2400" b="1" dirty="0">
              <a:solidFill>
                <a:schemeClr val="accent5"/>
              </a:solidFill>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а)  аудиторлық файыл түрінде жұмыс құжаттамаларын ресімдеуді аяқтау;</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б)  тексерілген ұйымның басшысына  аудиттің  нәтижелері туралы  жазбаша ақпарат дайындау;</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в)  тексерілген объектілер туралы  өз пікірін негіздеу  және  қалыптастыру;</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г)  аудиторлық есеп беруді  белгіленген  форма  бойынша  дайындау;</a:t>
            </a:r>
            <a:endParaRPr lang="ru-RU" sz="2400" dirty="0">
              <a:latin typeface="Times New Roman" panose="02020603050405020304" pitchFamily="18" charset="0"/>
              <a:cs typeface="Times New Roman" panose="02020603050405020304" pitchFamily="18" charset="0"/>
            </a:endParaRPr>
          </a:p>
          <a:p>
            <a:r>
              <a:rPr lang="kk-KZ" sz="2400" dirty="0">
                <a:latin typeface="Times New Roman" panose="02020603050405020304" pitchFamily="18" charset="0"/>
                <a:cs typeface="Times New Roman" panose="02020603050405020304" pitchFamily="18" charset="0"/>
              </a:rPr>
              <a:t>д)   анықталған аудиторлар мен  ішкі бақылау жүйесіндегі  кемшіліктерді,  олардың болдырмаудың  мүмкін жолдарын, аудит объектілерінің  жұмыс істеу  тиімділіктерін арттыру және  оңтайландыру туралы клиентті хабар ету.</a:t>
            </a:r>
            <a:endParaRPr lang="ru-RU" sz="2400" dirty="0">
              <a:latin typeface="Times New Roman" panose="02020603050405020304" pitchFamily="18" charset="0"/>
              <a:cs typeface="Times New Roman" panose="02020603050405020304" pitchFamily="18" charset="0"/>
            </a:endParaRPr>
          </a:p>
        </p:txBody>
      </p:sp>
      <p:pic>
        <p:nvPicPr>
          <p:cNvPr id="8" name="Picture 2" descr="Картинки по запросу аудит"/>
          <p:cNvPicPr>
            <a:picLocks noChangeAspect="1" noChangeArrowheads="1"/>
          </p:cNvPicPr>
          <p:nvPr/>
        </p:nvPicPr>
        <p:blipFill>
          <a:blip r:embed="rId2"/>
          <a:srcRect/>
          <a:stretch>
            <a:fillRect/>
          </a:stretch>
        </p:blipFill>
        <p:spPr bwMode="auto">
          <a:xfrm>
            <a:off x="6185339" y="4440337"/>
            <a:ext cx="6006661" cy="2360057"/>
          </a:xfrm>
          <a:prstGeom prst="rect">
            <a:avLst/>
          </a:prstGeom>
          <a:ln>
            <a:noFill/>
          </a:ln>
          <a:effectLst>
            <a:softEdge rad="112500"/>
          </a:effectLst>
        </p:spPr>
      </p:pic>
    </p:spTree>
    <p:extLst>
      <p:ext uri="{BB962C8B-B14F-4D97-AF65-F5344CB8AC3E}">
        <p14:creationId xmlns:p14="http://schemas.microsoft.com/office/powerpoint/2010/main" val="1560403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ubtitle 2"/>
          <p:cNvSpPr txBox="1">
            <a:spLocks/>
          </p:cNvSpPr>
          <p:nvPr/>
        </p:nvSpPr>
        <p:spPr>
          <a:xfrm>
            <a:off x="488576" y="309279"/>
            <a:ext cx="10793506" cy="739592"/>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kk-KZ" dirty="0" smtClean="0">
                <a:latin typeface="Times New Roman" pitchFamily="18" charset="0"/>
                <a:cs typeface="Times New Roman" pitchFamily="18" charset="0"/>
              </a:rPr>
              <a:t>Аудиторлық ұйым өзіне жүктеген барлық міндеттерді орындағаннан кейін ұйым басшысына мыналарды ұсынады.</a:t>
            </a:r>
            <a:endParaRPr lang="en-US" dirty="0">
              <a:latin typeface="Times New Roman" pitchFamily="18" charset="0"/>
              <a:ea typeface="Bookman Old Style" charset="0"/>
              <a:cs typeface="Times New Roman" pitchFamily="18" charset="0"/>
            </a:endParaRPr>
          </a:p>
        </p:txBody>
      </p:sp>
      <p:sp>
        <p:nvSpPr>
          <p:cNvPr id="15" name="Title 5"/>
          <p:cNvSpPr txBox="1">
            <a:spLocks/>
          </p:cNvSpPr>
          <p:nvPr/>
        </p:nvSpPr>
        <p:spPr>
          <a:xfrm>
            <a:off x="582705" y="1606456"/>
            <a:ext cx="11026589" cy="4538849"/>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Font typeface="Wingdings" pitchFamily="2" charset="2"/>
              <a:buChar char="Ø"/>
            </a:pPr>
            <a:r>
              <a:rPr lang="kk-KZ" sz="2800" dirty="0" smtClean="0">
                <a:latin typeface="Times New Roman" pitchFamily="18" charset="0"/>
                <a:cs typeface="Times New Roman" pitchFamily="18" charset="0"/>
              </a:rPr>
              <a:t>Басшылыққа хат</a:t>
            </a:r>
          </a:p>
          <a:p>
            <a:pPr>
              <a:buFont typeface="Wingdings" pitchFamily="2" charset="2"/>
              <a:buChar char="Ø"/>
            </a:pPr>
            <a:r>
              <a:rPr lang="kk-KZ" sz="2800" dirty="0" smtClean="0">
                <a:latin typeface="Times New Roman" pitchFamily="18" charset="0"/>
                <a:cs typeface="Times New Roman" pitchFamily="18" charset="0"/>
              </a:rPr>
              <a:t>Аудиторлық есеп</a:t>
            </a:r>
          </a:p>
          <a:p>
            <a:pPr>
              <a:buFont typeface="Wingdings" pitchFamily="2" charset="2"/>
              <a:buChar char="Ø"/>
            </a:pPr>
            <a:r>
              <a:rPr lang="kk-KZ" sz="2800" dirty="0" smtClean="0">
                <a:latin typeface="Times New Roman" pitchFamily="18" charset="0"/>
                <a:cs typeface="Times New Roman" pitchFamily="18" charset="0"/>
              </a:rPr>
              <a:t>Орындалған жұмысты қабылдау актісі</a:t>
            </a:r>
          </a:p>
        </p:txBody>
      </p:sp>
      <p:pic>
        <p:nvPicPr>
          <p:cNvPr id="7172" name="Picture 4" descr="http://www.finwave.ru/uploads/files/images/buhgalterskie-uslugi/audit/buhgalterskij-audit.jpg"/>
          <p:cNvPicPr>
            <a:picLocks noChangeAspect="1" noChangeArrowheads="1"/>
          </p:cNvPicPr>
          <p:nvPr/>
        </p:nvPicPr>
        <p:blipFill>
          <a:blip r:embed="rId3"/>
          <a:srcRect/>
          <a:stretch>
            <a:fillRect/>
          </a:stretch>
        </p:blipFill>
        <p:spPr bwMode="auto">
          <a:xfrm>
            <a:off x="1954924" y="3042744"/>
            <a:ext cx="8849706" cy="3452649"/>
          </a:xfrm>
          <a:prstGeom prst="rect">
            <a:avLst/>
          </a:prstGeom>
          <a:noFill/>
        </p:spPr>
      </p:pic>
    </p:spTree>
    <p:extLst>
      <p:ext uri="{BB962C8B-B14F-4D97-AF65-F5344CB8AC3E}">
        <p14:creationId xmlns:p14="http://schemas.microsoft.com/office/powerpoint/2010/main" val="8012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linds(horizontal)">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ubtitle 2"/>
          <p:cNvSpPr txBox="1">
            <a:spLocks/>
          </p:cNvSpPr>
          <p:nvPr/>
        </p:nvSpPr>
        <p:spPr>
          <a:xfrm>
            <a:off x="488576" y="309278"/>
            <a:ext cx="10793506" cy="1297687"/>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kk-KZ" b="1" dirty="0" smtClean="0">
                <a:latin typeface="Times New Roman" pitchFamily="18" charset="0"/>
                <a:cs typeface="Times New Roman" pitchFamily="18" charset="0"/>
              </a:rPr>
              <a:t>Аудиттің қорытынды кезеңінің құрылымы</a:t>
            </a:r>
            <a:endParaRPr lang="en-US" dirty="0">
              <a:latin typeface="Times New Roman" pitchFamily="18" charset="0"/>
              <a:ea typeface="Bookman Old Style" charset="0"/>
              <a:cs typeface="Times New Roman" pitchFamily="18" charset="0"/>
            </a:endParaRPr>
          </a:p>
        </p:txBody>
      </p:sp>
      <p:sp>
        <p:nvSpPr>
          <p:cNvPr id="6" name="Прямоугольник 5"/>
          <p:cNvSpPr/>
          <p:nvPr/>
        </p:nvSpPr>
        <p:spPr>
          <a:xfrm>
            <a:off x="4106916" y="1606966"/>
            <a:ext cx="3105807" cy="66215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tx1"/>
                </a:solidFill>
                <a:latin typeface="Times New Roman" pitchFamily="18" charset="0"/>
                <a:cs typeface="Times New Roman" pitchFamily="18" charset="0"/>
              </a:rPr>
              <a:t>Аудиттің қорытынды кезеңінің құрылымы</a:t>
            </a:r>
            <a:endParaRPr lang="ru-RU" dirty="0">
              <a:solidFill>
                <a:schemeClr val="tx1"/>
              </a:solidFill>
              <a:latin typeface="Times New Roman" pitchFamily="18" charset="0"/>
              <a:cs typeface="Times New Roman" pitchFamily="18" charset="0"/>
            </a:endParaRPr>
          </a:p>
        </p:txBody>
      </p:sp>
      <p:sp>
        <p:nvSpPr>
          <p:cNvPr id="7" name="Прямоугольник 6"/>
          <p:cNvSpPr/>
          <p:nvPr/>
        </p:nvSpPr>
        <p:spPr>
          <a:xfrm>
            <a:off x="8554647" y="1606966"/>
            <a:ext cx="2727435" cy="66215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itchFamily="18" charset="0"/>
                <a:cs typeface="Times New Roman" pitchFamily="18" charset="0"/>
              </a:rPr>
              <a:t>700</a:t>
            </a:r>
            <a:r>
              <a:rPr lang="kk-KZ" dirty="0" smtClean="0">
                <a:solidFill>
                  <a:schemeClr val="tx1"/>
                </a:solidFill>
                <a:latin typeface="Times New Roman" pitchFamily="18" charset="0"/>
                <a:cs typeface="Times New Roman" pitchFamily="18" charset="0"/>
              </a:rPr>
              <a:t> ХАС</a:t>
            </a:r>
            <a:endParaRPr lang="en-US" dirty="0" smtClean="0">
              <a:solidFill>
                <a:schemeClr val="tx1"/>
              </a:solidFill>
              <a:latin typeface="Times New Roman" pitchFamily="18" charset="0"/>
              <a:cs typeface="Times New Roman" pitchFamily="18" charset="0"/>
            </a:endParaRPr>
          </a:p>
          <a:p>
            <a:pPr algn="ctr"/>
            <a:r>
              <a:rPr lang="en-US" dirty="0" smtClean="0">
                <a:solidFill>
                  <a:schemeClr val="tx1"/>
                </a:solidFill>
                <a:latin typeface="Times New Roman" pitchFamily="18" charset="0"/>
                <a:cs typeface="Times New Roman" pitchFamily="18" charset="0"/>
              </a:rPr>
              <a:t>800 </a:t>
            </a:r>
            <a:r>
              <a:rPr lang="kk-KZ" dirty="0" smtClean="0">
                <a:solidFill>
                  <a:schemeClr val="tx1"/>
                </a:solidFill>
                <a:latin typeface="Times New Roman" pitchFamily="18" charset="0"/>
                <a:cs typeface="Times New Roman" pitchFamily="18" charset="0"/>
              </a:rPr>
              <a:t>ХАС</a:t>
            </a:r>
            <a:endParaRPr lang="ru-RU" dirty="0">
              <a:solidFill>
                <a:schemeClr val="tx1"/>
              </a:solidFill>
              <a:latin typeface="Times New Roman" pitchFamily="18" charset="0"/>
              <a:cs typeface="Times New Roman" pitchFamily="18" charset="0"/>
            </a:endParaRPr>
          </a:p>
        </p:txBody>
      </p:sp>
      <p:cxnSp>
        <p:nvCxnSpPr>
          <p:cNvPr id="9" name="Прямая со стрелкой 8"/>
          <p:cNvCxnSpPr/>
          <p:nvPr/>
        </p:nvCxnSpPr>
        <p:spPr>
          <a:xfrm>
            <a:off x="7222647" y="1939159"/>
            <a:ext cx="1332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a:off x="5659821" y="2269118"/>
            <a:ext cx="0" cy="43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2364827" y="2485118"/>
            <a:ext cx="806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a:off x="2364828" y="2485118"/>
            <a:ext cx="0" cy="216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Прямоугольник 25"/>
          <p:cNvSpPr/>
          <p:nvPr/>
        </p:nvSpPr>
        <p:spPr>
          <a:xfrm>
            <a:off x="811924" y="2701118"/>
            <a:ext cx="2751083" cy="720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600" dirty="0" smtClean="0">
                <a:solidFill>
                  <a:schemeClr val="tx1"/>
                </a:solidFill>
                <a:latin typeface="Times New Roman" pitchFamily="18" charset="0"/>
                <a:cs typeface="Times New Roman" pitchFamily="18" charset="0"/>
              </a:rPr>
              <a:t>Басшылыққа хат</a:t>
            </a:r>
            <a:endParaRPr lang="ru-RU" sz="1600" dirty="0">
              <a:solidFill>
                <a:schemeClr val="tx1"/>
              </a:solidFill>
              <a:latin typeface="Times New Roman" pitchFamily="18" charset="0"/>
              <a:cs typeface="Times New Roman" pitchFamily="18" charset="0"/>
            </a:endParaRPr>
          </a:p>
        </p:txBody>
      </p:sp>
      <p:sp>
        <p:nvSpPr>
          <p:cNvPr id="27" name="Прямоугольник 26"/>
          <p:cNvSpPr/>
          <p:nvPr/>
        </p:nvSpPr>
        <p:spPr>
          <a:xfrm>
            <a:off x="3893310" y="2701118"/>
            <a:ext cx="2412898" cy="720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600" dirty="0" smtClean="0">
                <a:solidFill>
                  <a:schemeClr val="tx1"/>
                </a:solidFill>
                <a:latin typeface="Times New Roman" pitchFamily="18" charset="0"/>
                <a:cs typeface="Times New Roman" pitchFamily="18" charset="0"/>
              </a:rPr>
              <a:t>Қаржылық есептілікке аудиторлық есеп беру</a:t>
            </a:r>
            <a:endParaRPr lang="ru-RU" sz="1600" dirty="0">
              <a:solidFill>
                <a:schemeClr val="tx1"/>
              </a:solidFill>
              <a:latin typeface="Times New Roman" pitchFamily="18" charset="0"/>
              <a:cs typeface="Times New Roman" pitchFamily="18" charset="0"/>
            </a:endParaRPr>
          </a:p>
        </p:txBody>
      </p:sp>
      <p:sp>
        <p:nvSpPr>
          <p:cNvPr id="28" name="Прямоугольник 27"/>
          <p:cNvSpPr/>
          <p:nvPr/>
        </p:nvSpPr>
        <p:spPr>
          <a:xfrm>
            <a:off x="6623372" y="2701118"/>
            <a:ext cx="2252614" cy="720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600" dirty="0" smtClean="0">
                <a:solidFill>
                  <a:schemeClr val="tx1"/>
                </a:solidFill>
                <a:latin typeface="Times New Roman" pitchFamily="18" charset="0"/>
                <a:cs typeface="Times New Roman" pitchFamily="18" charset="0"/>
              </a:rPr>
              <a:t>Арнайы тағайындаулар туралы аудиторлық есеп</a:t>
            </a:r>
            <a:endParaRPr lang="ru-RU" sz="1600" dirty="0">
              <a:solidFill>
                <a:schemeClr val="tx1"/>
              </a:solidFill>
              <a:latin typeface="Times New Roman" pitchFamily="18" charset="0"/>
              <a:cs typeface="Times New Roman" pitchFamily="18" charset="0"/>
            </a:endParaRPr>
          </a:p>
        </p:txBody>
      </p:sp>
      <p:cxnSp>
        <p:nvCxnSpPr>
          <p:cNvPr id="29" name="Прямая со стрелкой 28"/>
          <p:cNvCxnSpPr/>
          <p:nvPr/>
        </p:nvCxnSpPr>
        <p:spPr>
          <a:xfrm>
            <a:off x="2364828" y="3421118"/>
            <a:ext cx="0" cy="288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a:off x="5659821" y="3421118"/>
            <a:ext cx="0" cy="288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p:cNvCxnSpPr/>
          <p:nvPr/>
        </p:nvCxnSpPr>
        <p:spPr>
          <a:xfrm>
            <a:off x="7835462" y="3421118"/>
            <a:ext cx="0" cy="288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2" name="Прямоугольник 31"/>
          <p:cNvSpPr/>
          <p:nvPr/>
        </p:nvSpPr>
        <p:spPr>
          <a:xfrm>
            <a:off x="811924" y="3709119"/>
            <a:ext cx="2751083" cy="294393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sz="1600" dirty="0" smtClean="0">
                <a:solidFill>
                  <a:schemeClr val="tx1"/>
                </a:solidFill>
                <a:latin typeface="Times New Roman" pitchFamily="18" charset="0"/>
                <a:cs typeface="Times New Roman" pitchFamily="18" charset="0"/>
              </a:rPr>
              <a:t>Фирмаішілік  стандарт келісіммен құжатталған</a:t>
            </a:r>
          </a:p>
          <a:p>
            <a:pPr marL="342900" indent="-342900">
              <a:buFont typeface="+mj-lt"/>
              <a:buAutoNum type="arabicPeriod"/>
            </a:pPr>
            <a:r>
              <a:rPr lang="kk-KZ" sz="1600" dirty="0" smtClean="0">
                <a:solidFill>
                  <a:schemeClr val="tx1"/>
                </a:solidFill>
                <a:latin typeface="Times New Roman" pitchFamily="18" charset="0"/>
                <a:cs typeface="Times New Roman" pitchFamily="18" charset="0"/>
              </a:rPr>
              <a:t>Кіріспе бөлім</a:t>
            </a:r>
          </a:p>
          <a:p>
            <a:pPr marL="342900" indent="-342900">
              <a:buFont typeface="+mj-lt"/>
              <a:buAutoNum type="arabicPeriod"/>
            </a:pPr>
            <a:r>
              <a:rPr lang="kk-KZ" sz="1600" dirty="0" smtClean="0">
                <a:solidFill>
                  <a:schemeClr val="tx1"/>
                </a:solidFill>
                <a:latin typeface="Times New Roman" pitchFamily="18" charset="0"/>
                <a:cs typeface="Times New Roman" pitchFamily="18" charset="0"/>
              </a:rPr>
              <a:t>Негізгі бөлім</a:t>
            </a:r>
          </a:p>
          <a:p>
            <a:pPr marL="342900" indent="-342900">
              <a:buFont typeface="+mj-lt"/>
              <a:buAutoNum type="arabicPeriod"/>
            </a:pPr>
            <a:r>
              <a:rPr lang="kk-KZ" sz="1600" dirty="0" smtClean="0">
                <a:solidFill>
                  <a:schemeClr val="tx1"/>
                </a:solidFill>
                <a:latin typeface="Times New Roman" pitchFamily="18" charset="0"/>
                <a:cs typeface="Times New Roman" pitchFamily="18" charset="0"/>
              </a:rPr>
              <a:t>Қорытынды бөлім</a:t>
            </a:r>
          </a:p>
          <a:p>
            <a:r>
              <a:rPr lang="kk-KZ" sz="1600" dirty="0" smtClean="0">
                <a:solidFill>
                  <a:schemeClr val="tx1"/>
                </a:solidFill>
                <a:latin typeface="Times New Roman" pitchFamily="18" charset="0"/>
                <a:cs typeface="Times New Roman" pitchFamily="18" charset="0"/>
              </a:rPr>
              <a:t>Тәртіп бұзушылық пен ауытқуларды жою туралы ұсыныстар </a:t>
            </a:r>
          </a:p>
          <a:p>
            <a:pPr marL="400050" indent="-400050"/>
            <a:r>
              <a:rPr lang="kk-KZ" sz="1600" dirty="0" smtClean="0">
                <a:solidFill>
                  <a:schemeClr val="tx1"/>
                </a:solidFill>
                <a:latin typeface="Times New Roman" pitchFamily="18" charset="0"/>
                <a:cs typeface="Times New Roman" pitchFamily="18" charset="0"/>
              </a:rPr>
              <a:t> </a:t>
            </a:r>
          </a:p>
        </p:txBody>
      </p:sp>
      <p:sp>
        <p:nvSpPr>
          <p:cNvPr id="33" name="Прямоугольник 32"/>
          <p:cNvSpPr/>
          <p:nvPr/>
        </p:nvSpPr>
        <p:spPr>
          <a:xfrm>
            <a:off x="3893309" y="3709120"/>
            <a:ext cx="2412899" cy="2943929"/>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600" dirty="0" smtClean="0">
                <a:solidFill>
                  <a:schemeClr val="tx1"/>
                </a:solidFill>
                <a:latin typeface="Times New Roman" pitchFamily="18" charset="0"/>
                <a:cs typeface="Times New Roman" pitchFamily="18" charset="0"/>
              </a:rPr>
              <a:t>Аудиторлық пікір білдірулер:</a:t>
            </a:r>
          </a:p>
          <a:p>
            <a:pPr marL="342900" indent="-342900">
              <a:buFont typeface="+mj-lt"/>
              <a:buAutoNum type="arabicPeriod"/>
            </a:pPr>
            <a:r>
              <a:rPr lang="kk-KZ" sz="1600" dirty="0" smtClean="0">
                <a:solidFill>
                  <a:schemeClr val="tx1"/>
                </a:solidFill>
                <a:latin typeface="Times New Roman" pitchFamily="18" charset="0"/>
                <a:cs typeface="Times New Roman" pitchFamily="18" charset="0"/>
              </a:rPr>
              <a:t>Ескертепесіз пікір</a:t>
            </a:r>
          </a:p>
          <a:p>
            <a:pPr marL="342900" indent="-342900">
              <a:buFont typeface="+mj-lt"/>
              <a:buAutoNum type="arabicPeriod"/>
            </a:pPr>
            <a:r>
              <a:rPr lang="kk-KZ" sz="1600" dirty="0" smtClean="0">
                <a:solidFill>
                  <a:schemeClr val="tx1"/>
                </a:solidFill>
                <a:latin typeface="Times New Roman" pitchFamily="18" charset="0"/>
                <a:cs typeface="Times New Roman" pitchFamily="18" charset="0"/>
              </a:rPr>
              <a:t>Ескертпе пікір</a:t>
            </a:r>
          </a:p>
          <a:p>
            <a:pPr marL="342900" indent="-342900">
              <a:buFont typeface="+mj-lt"/>
              <a:buAutoNum type="arabicPeriod"/>
            </a:pPr>
            <a:r>
              <a:rPr lang="kk-KZ" sz="1600" dirty="0" smtClean="0">
                <a:solidFill>
                  <a:schemeClr val="tx1"/>
                </a:solidFill>
                <a:latin typeface="Times New Roman" pitchFamily="18" charset="0"/>
                <a:cs typeface="Times New Roman" pitchFamily="18" charset="0"/>
              </a:rPr>
              <a:t>Теріс пікір</a:t>
            </a:r>
          </a:p>
          <a:p>
            <a:pPr marL="342900" indent="-342900">
              <a:buFont typeface="+mj-lt"/>
              <a:buAutoNum type="arabicPeriod"/>
            </a:pPr>
            <a:r>
              <a:rPr lang="kk-KZ" sz="1600" dirty="0" smtClean="0">
                <a:solidFill>
                  <a:schemeClr val="tx1"/>
                </a:solidFill>
                <a:latin typeface="Times New Roman" pitchFamily="18" charset="0"/>
                <a:cs typeface="Times New Roman" pitchFamily="18" charset="0"/>
              </a:rPr>
              <a:t>Пікір беруден бас тарту</a:t>
            </a:r>
          </a:p>
        </p:txBody>
      </p:sp>
      <p:sp>
        <p:nvSpPr>
          <p:cNvPr id="34" name="Прямоугольник 33"/>
          <p:cNvSpPr/>
          <p:nvPr/>
        </p:nvSpPr>
        <p:spPr>
          <a:xfrm>
            <a:off x="6623373" y="3709121"/>
            <a:ext cx="2252614" cy="2943928"/>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600" dirty="0" smtClean="0">
                <a:solidFill>
                  <a:schemeClr val="tx1"/>
                </a:solidFill>
                <a:latin typeface="Times New Roman" pitchFamily="18" charset="0"/>
                <a:cs typeface="Times New Roman" pitchFamily="18" charset="0"/>
              </a:rPr>
              <a:t>Корпоративтік табыс салығының есептілігі, жарғылық капиталдың қалыптасуы туралы және т.б.</a:t>
            </a:r>
            <a:endParaRPr lang="ru-RU" sz="1600" dirty="0">
              <a:solidFill>
                <a:schemeClr val="tx1"/>
              </a:solidFill>
              <a:latin typeface="Times New Roman" pitchFamily="18" charset="0"/>
              <a:cs typeface="Times New Roman" pitchFamily="18" charset="0"/>
            </a:endParaRPr>
          </a:p>
        </p:txBody>
      </p:sp>
      <p:cxnSp>
        <p:nvCxnSpPr>
          <p:cNvPr id="35" name="Прямая со стрелкой 34"/>
          <p:cNvCxnSpPr/>
          <p:nvPr/>
        </p:nvCxnSpPr>
        <p:spPr>
          <a:xfrm>
            <a:off x="7835462" y="2485118"/>
            <a:ext cx="0" cy="216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flipH="1">
            <a:off x="10428827" y="2485118"/>
            <a:ext cx="1" cy="216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Прямоугольник 24"/>
          <p:cNvSpPr/>
          <p:nvPr/>
        </p:nvSpPr>
        <p:spPr>
          <a:xfrm>
            <a:off x="9029468" y="2701118"/>
            <a:ext cx="2252614" cy="7200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600" dirty="0" smtClean="0">
                <a:solidFill>
                  <a:schemeClr val="tx1"/>
                </a:solidFill>
                <a:latin typeface="Times New Roman" pitchFamily="18" charset="0"/>
                <a:cs typeface="Times New Roman" pitchFamily="18" charset="0"/>
              </a:rPr>
              <a:t>Орындалған жұмыстарды қабылдау туралы актісі</a:t>
            </a:r>
            <a:endParaRPr lang="ru-RU" sz="16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801283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1481959" y="2569724"/>
            <a:ext cx="10089931"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Виды заключения</a:t>
            </a: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kk-KZ"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
          <p:cNvSpPr>
            <a:spLocks noChangeArrowheads="1"/>
          </p:cNvSpPr>
          <p:nvPr/>
        </p:nvSpPr>
        <p:spPr bwMode="auto">
          <a:xfrm>
            <a:off x="1481959" y="2354279"/>
            <a:ext cx="10089931"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a:t>
            </a: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Қаржылық есеп беру аудитін жүргізу кезеңдерін атаңыз.</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lang="kk-KZ" sz="2800" dirty="0" smtClean="0">
                <a:latin typeface="Times New Roman" pitchFamily="18" charset="0"/>
                <a:ea typeface="Times New Roman" pitchFamily="18" charset="0"/>
                <a:cs typeface="Times New Roman" pitchFamily="18" charset="0"/>
              </a:rPr>
              <a:t>2</a:t>
            </a: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Аудитті </a:t>
            </a: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жоспарлау кезеңдерін атаңыз.</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lang="kk-KZ" sz="2800" dirty="0" smtClean="0">
                <a:latin typeface="Times New Roman" pitchFamily="18" charset="0"/>
                <a:ea typeface="Times New Roman" pitchFamily="18" charset="0"/>
                <a:cs typeface="Times New Roman" pitchFamily="18" charset="0"/>
              </a:rPr>
              <a:t>3</a:t>
            </a: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Аудиторлық қорытындының</a:t>
            </a:r>
            <a:r>
              <a:rPr kumimoji="0" lang="kk-KZ" sz="28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қандай түрлері бар</a:t>
            </a:r>
            <a:endParaRPr kumimoji="0" lang="kk-KZ"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4" name="Прямоугольник 3"/>
          <p:cNvSpPr/>
          <p:nvPr/>
        </p:nvSpPr>
        <p:spPr>
          <a:xfrm>
            <a:off x="2680138" y="1182414"/>
            <a:ext cx="6479627" cy="584775"/>
          </a:xfrm>
          <a:prstGeom prst="rect">
            <a:avLst/>
          </a:prstGeom>
        </p:spPr>
        <p:txBody>
          <a:bodyPr wrap="square">
            <a:spAutoFit/>
          </a:bodyPr>
          <a:lstStyle/>
          <a:p>
            <a:pPr lvl="0" indent="450850" algn="just" fontAlgn="base">
              <a:spcBef>
                <a:spcPct val="0"/>
              </a:spcBef>
              <a:spcAft>
                <a:spcPct val="0"/>
              </a:spcAft>
            </a:pPr>
            <a:r>
              <a:rPr lang="kk-KZ" sz="3200" b="1" dirty="0" smtClean="0">
                <a:latin typeface="Times New Roman" pitchFamily="18" charset="0"/>
                <a:ea typeface="Times New Roman" pitchFamily="18" charset="0"/>
                <a:cs typeface="Times New Roman" pitchFamily="18" charset="0"/>
              </a:rPr>
              <a:t>Өз білімін тексеру сұра</a:t>
            </a:r>
            <a:r>
              <a:rPr lang="kk-KZ" sz="2800" b="1" dirty="0" smtClean="0">
                <a:latin typeface="Times New Roman" pitchFamily="18" charset="0"/>
                <a:ea typeface="Times New Roman" pitchFamily="18" charset="0"/>
                <a:cs typeface="Times New Roman" pitchFamily="18" charset="0"/>
              </a:rPr>
              <a:t>қтары</a:t>
            </a:r>
            <a:endParaRPr lang="ru-RU" sz="2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281545960"/>
      </p:ext>
    </p:extLst>
  </p:cSld>
  <p:clrMapOvr>
    <a:masterClrMapping/>
  </p:clrMapOvr>
</p:sld>
</file>

<file path=ppt/theme/theme1.xml><?xml version="1.0" encoding="utf-8"?>
<a:theme xmlns:a="http://schemas.openxmlformats.org/drawingml/2006/main" name="1_Office Theme">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1111</TotalTime>
  <Words>1058</Words>
  <Application>Microsoft Office PowerPoint</Application>
  <PresentationFormat>Произвольный</PresentationFormat>
  <Paragraphs>138</Paragraphs>
  <Slides>22</Slides>
  <Notes>7</Notes>
  <HiddenSlides>0</HiddenSlides>
  <MMClips>0</MMClips>
  <ScaleCrop>false</ScaleCrop>
  <HeadingPairs>
    <vt:vector size="4" baseType="variant">
      <vt:variant>
        <vt:lpstr>Тема</vt:lpstr>
      </vt:variant>
      <vt:variant>
        <vt:i4>2</vt:i4>
      </vt:variant>
      <vt:variant>
        <vt:lpstr>Заголовки слайдов</vt:lpstr>
      </vt:variant>
      <vt:variant>
        <vt:i4>22</vt:i4>
      </vt:variant>
    </vt:vector>
  </HeadingPairs>
  <TitlesOfParts>
    <vt:vector size="24" baseType="lpstr">
      <vt:lpstr>1_Office Theme</vt:lpstr>
      <vt:lpstr>Воздушный поток</vt:lpstr>
      <vt:lpstr>Презентация PowerPoint</vt:lpstr>
      <vt:lpstr>Презентация PowerPoint</vt:lpstr>
      <vt:lpstr>Аудиторлық дәлеледеулер дегеніміз – аудиторлық қорытынды жасауға  негіз болатын аудитордың қорытынды пікірлерін тұжырымдау процессінде  пайдалануға алатын ақпараттары. Аудиторлық дәлелдеулерге қаржылық қорытынды  есепті құруға негіз болған және басқа көздерден алынған ақпараттарды растайтын бастапқы құжаттар мен есеп регистрлері жатқызылады.    </vt:lpstr>
      <vt:lpstr>Презентация PowerPoint</vt:lpstr>
      <vt:lpstr>Презентация PowerPoint</vt:lpstr>
      <vt:lpstr>Презентация PowerPoint</vt:lpstr>
      <vt:lpstr>Презентация PowerPoint</vt:lpstr>
      <vt:lpstr>Аудитті жоспарлауға  аудиттің  жалпы  жоспарын жасау және  аудиторлық бағдарламаларды  әзірлеу кіреді.  Жалпы жоспарда  мына  негізгі  көрсеткіштер  көрініс  табуы керек: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MARCH 2016</dc:title>
  <dc:creator>John Custer</dc:creator>
  <cp:lastModifiedBy>ninja997@mail.ru</cp:lastModifiedBy>
  <cp:revision>373</cp:revision>
  <dcterms:created xsi:type="dcterms:W3CDTF">2016-03-13T21:05:59Z</dcterms:created>
  <dcterms:modified xsi:type="dcterms:W3CDTF">2020-03-09T19:31:07Z</dcterms:modified>
</cp:coreProperties>
</file>